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30"/>
      <p:bold r:id="rId31"/>
      <p:italic r:id="rId32"/>
      <p:boldItalic r:id="rId33"/>
    </p:embeddedFont>
    <p:embeddedFont>
      <p:font typeface="Titillium Web" panose="020B0604020202020204" charset="0"/>
      <p:regular r:id="rId34"/>
      <p:bold r:id="rId35"/>
      <p:italic r:id="rId36"/>
      <p:boldItalic r:id="rId37"/>
    </p:embeddedFont>
    <p:embeddedFont>
      <p:font typeface="Titillium Web ExtraLight" panose="020B0604020202020204" charset="0"/>
      <p:regular r:id="rId38"/>
      <p:bold r:id="rId39"/>
      <p:italic r:id="rId40"/>
      <p:boldItalic r:id="rId41"/>
    </p:embeddedFont>
    <p:embeddedFont>
      <p:font typeface="Titillium Web Light" panose="020B0604020202020204" charset="0"/>
      <p:regular r:id="rId42"/>
      <p:bold r:id="rId43"/>
      <p:italic r:id="rId44"/>
      <p:boldItalic r:id="rId45"/>
    </p:embeddedFont>
    <p:embeddedFont>
      <p:font typeface="Titillium Web SemiBold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508B67-7203-4078-BA0E-335071CC0947}">
  <a:tblStyle styleId="{10508B67-7203-4078-BA0E-335071CC09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44" autoAdjust="0"/>
  </p:normalViewPr>
  <p:slideViewPr>
    <p:cSldViewPr snapToGrid="0">
      <p:cViewPr varScale="1">
        <p:scale>
          <a:sx n="60" d="100"/>
          <a:sy n="60" d="100"/>
        </p:scale>
        <p:origin x="12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ine Dru" userId="1451239d93d74d23" providerId="LiveId" clId="{AFA15D71-584B-4552-8CB7-237B969A8D2F}"/>
    <pc:docChg chg="undo custSel delSld modSld">
      <pc:chgData name="Josephine Dru" userId="1451239d93d74d23" providerId="LiveId" clId="{AFA15D71-584B-4552-8CB7-237B969A8D2F}" dt="2020-04-22T04:43:03.929" v="23" actId="47"/>
      <pc:docMkLst>
        <pc:docMk/>
      </pc:docMkLst>
      <pc:sldChg chg="modNotesTx">
        <pc:chgData name="Josephine Dru" userId="1451239d93d74d23" providerId="LiveId" clId="{AFA15D71-584B-4552-8CB7-237B969A8D2F}" dt="2020-04-22T04:36:42.917" v="8" actId="20577"/>
        <pc:sldMkLst>
          <pc:docMk/>
          <pc:sldMk cId="0" sldId="265"/>
        </pc:sldMkLst>
      </pc:sldChg>
      <pc:sldChg chg="modNotesTx">
        <pc:chgData name="Josephine Dru" userId="1451239d93d74d23" providerId="LiveId" clId="{AFA15D71-584B-4552-8CB7-237B969A8D2F}" dt="2020-04-22T04:37:10.363" v="10" actId="20577"/>
        <pc:sldMkLst>
          <pc:docMk/>
          <pc:sldMk cId="0" sldId="266"/>
        </pc:sldMkLst>
      </pc:sldChg>
      <pc:sldChg chg="modNotesTx">
        <pc:chgData name="Josephine Dru" userId="1451239d93d74d23" providerId="LiveId" clId="{AFA15D71-584B-4552-8CB7-237B969A8D2F}" dt="2020-04-22T04:37:47.569" v="13" actId="6549"/>
        <pc:sldMkLst>
          <pc:docMk/>
          <pc:sldMk cId="0" sldId="270"/>
        </pc:sldMkLst>
      </pc:sldChg>
      <pc:sldChg chg="modNotesTx">
        <pc:chgData name="Josephine Dru" userId="1451239d93d74d23" providerId="LiveId" clId="{AFA15D71-584B-4552-8CB7-237B969A8D2F}" dt="2020-04-22T04:38:48.974" v="19" actId="20577"/>
        <pc:sldMkLst>
          <pc:docMk/>
          <pc:sldMk cId="0" sldId="271"/>
        </pc:sldMkLst>
      </pc:sldChg>
      <pc:sldChg chg="modNotesTx">
        <pc:chgData name="Josephine Dru" userId="1451239d93d74d23" providerId="LiveId" clId="{AFA15D71-584B-4552-8CB7-237B969A8D2F}" dt="2020-04-22T04:39:34.178" v="20" actId="948"/>
        <pc:sldMkLst>
          <pc:docMk/>
          <pc:sldMk cId="0" sldId="279"/>
        </pc:sldMkLst>
      </pc:sldChg>
      <pc:sldChg chg="modNotesTx">
        <pc:chgData name="Josephine Dru" userId="1451239d93d74d23" providerId="LiveId" clId="{AFA15D71-584B-4552-8CB7-237B969A8D2F}" dt="2020-04-22T04:39:47.477" v="22" actId="20577"/>
        <pc:sldMkLst>
          <pc:docMk/>
          <pc:sldMk cId="0" sldId="280"/>
        </pc:sldMkLst>
      </pc:sldChg>
      <pc:sldChg chg="del">
        <pc:chgData name="Josephine Dru" userId="1451239d93d74d23" providerId="LiveId" clId="{AFA15D71-584B-4552-8CB7-237B969A8D2F}" dt="2020-04-22T04:43:03.929" v="23" actId="47"/>
        <pc:sldMkLst>
          <pc:docMk/>
          <pc:sldMk cId="0" sldId="283"/>
        </pc:sldMkLst>
      </pc:sldChg>
      <pc:sldChg chg="del">
        <pc:chgData name="Josephine Dru" userId="1451239d93d74d23" providerId="LiveId" clId="{AFA15D71-584B-4552-8CB7-237B969A8D2F}" dt="2020-04-22T04:43:03.929" v="23" actId="47"/>
        <pc:sldMkLst>
          <pc:docMk/>
          <pc:sldMk cId="0" sldId="284"/>
        </pc:sldMkLst>
      </pc:sldChg>
      <pc:sldChg chg="del">
        <pc:chgData name="Josephine Dru" userId="1451239d93d74d23" providerId="LiveId" clId="{AFA15D71-584B-4552-8CB7-237B969A8D2F}" dt="2020-04-22T04:43:03.929" v="23" actId="47"/>
        <pc:sldMkLst>
          <pc:docMk/>
          <pc:sldMk cId="0" sldId="285"/>
        </pc:sldMkLst>
      </pc:sldChg>
      <pc:sldChg chg="del">
        <pc:chgData name="Josephine Dru" userId="1451239d93d74d23" providerId="LiveId" clId="{AFA15D71-584B-4552-8CB7-237B969A8D2F}" dt="2020-04-22T04:43:03.929" v="23" actId="47"/>
        <pc:sldMkLst>
          <pc:docMk/>
          <pc:sldMk cId="0" sldId="286"/>
        </pc:sldMkLst>
      </pc:sldChg>
      <pc:sldMasterChg chg="delSldLayout">
        <pc:chgData name="Josephine Dru" userId="1451239d93d74d23" providerId="LiveId" clId="{AFA15D71-584B-4552-8CB7-237B969A8D2F}" dt="2020-04-22T04:43:03.929" v="23" actId="47"/>
        <pc:sldMasterMkLst>
          <pc:docMk/>
          <pc:sldMasterMk cId="0" sldId="2147483661"/>
        </pc:sldMasterMkLst>
        <pc:sldLayoutChg chg="del">
          <pc:chgData name="Josephine Dru" userId="1451239d93d74d23" providerId="LiveId" clId="{AFA15D71-584B-4552-8CB7-237B969A8D2F}" dt="2020-04-22T04:43:03.929" v="23" actId="47"/>
          <pc:sldLayoutMkLst>
            <pc:docMk/>
            <pc:sldMasterMk cId="0" sldId="2147483661"/>
            <pc:sldLayoutMk cId="0" sldId="214748364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pdph#!/vizhome/NaloxoneAdministrationsbyFirstResponders/LocationofEMSNaloxoneAdministration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mhsa.gov/medication-assisted-treatment/practitioner-program-data/treatment-practitioner-locator" TargetMode="External"/><Relationship Id="rId7" Type="http://schemas.openxmlformats.org/officeDocument/2006/relationships/hyperlink" Target="https://sobernation.com/listing/philadelphia-va-medical-center-pvamc-addiction-recovery-unit-philadelphia-pa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obernation.com/listing/philadelphia-va-medical-center-pvamc-opioid-treatment-program-philadelphia-pa/" TargetMode="External"/><Relationship Id="rId5" Type="http://schemas.openxmlformats.org/officeDocument/2006/relationships/hyperlink" Target="https://sobernation.com/listing/rehab-after-work-philadelphia-pa/" TargetMode="External"/><Relationship Id="rId4" Type="http://schemas.openxmlformats.org/officeDocument/2006/relationships/hyperlink" Target="https://npiregistry.cms.hhs.gov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7167a847e6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7167a847e6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712131d8d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712131d8d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Here’s a list of our main data sources for the topics of </a:t>
            </a:r>
            <a:r>
              <a:rPr lang="en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need 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access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-----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(Philly = data re: need | other sources = data re: access)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 of Philadelphia’s online reports, dashboards, etc. (if time permits, show quick view of “dashboards” link for glance at all the visualizations already available). [Existing map of naloxone admin by zip code has pros &amp; cons: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https://public.tableau.com/profile/pdph#!/vizhome/NaloxoneAdministrationsbyFirstResponders/LocationofEMSNaloxoneAdministrations</a:t>
            </a:r>
            <a:r>
              <a:rPr lang="en"/>
              <a:t>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Catherine’s presentation: Health Federation intern’s research notes about MAT at local FQHCs (federally qualified health centers) = January 2020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7f29ef6fd5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7f29ef6fd5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found </a:t>
            </a:r>
            <a:r>
              <a:rPr lang="en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different information 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about buprenorphine providers in different sources. 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SAMHSA datasets prepared by the hackathon organizers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Programs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Providers [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https://www.samhsa.gov/medication-assisted-treatment/practitioner-program-data/treatment-practitioner-locator</a:t>
            </a:r>
            <a:r>
              <a:rPr lang="en">
                <a:solidFill>
                  <a:schemeClr val="dk1"/>
                </a:solidFill>
              </a:rPr>
              <a:t>]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Waiver #s from Marieke’s research = December 2019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Checking addresses with NPI registry [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https://npiregistry.cms.hhs.gov/</a:t>
            </a:r>
            <a:r>
              <a:rPr lang="en">
                <a:solidFill>
                  <a:schemeClr val="dk1"/>
                </a:solidFill>
              </a:rPr>
              <a:t>]: want </a:t>
            </a:r>
            <a:r>
              <a:rPr lang="en" b="1">
                <a:solidFill>
                  <a:schemeClr val="dk1"/>
                </a:solidFill>
              </a:rPr>
              <a:t>practice</a:t>
            </a:r>
            <a:r>
              <a:rPr lang="en">
                <a:solidFill>
                  <a:schemeClr val="dk1"/>
                </a:solidFill>
              </a:rPr>
              <a:t>, not residential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Also Sobernation, “Find a Rehab in Philadelphia, PA”</a:t>
            </a:r>
            <a:r>
              <a:rPr lang="en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includes several programs that offer buprenorphine for OUD but are not listed in the other sources: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https://sobernation.com/listing/rehab-after-work-philadelphia-pa/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Address: 1420 Walnut Street Suite 500, Philadelphia, PA, 19102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https://sobernation.com/listing/philadelphia-va-medical-center-pvamc-opioid-treatment-program-philadelphia-pa/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Address: 3900 Woodland Avenue , Philadelphia, PA, 19104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https://sobernation.com/listing/philadelphia-va-medical-center-pvamc-addiction-recovery-unit-philadelphia-pa/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Address: 39th and Woodland Avenue , Philadelphia, PA, 19104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7f29ef6fd5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7f29ef6fd5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</a:t>
            </a:r>
            <a:r>
              <a:rPr lang="en" i="1">
                <a:solidFill>
                  <a:schemeClr val="dk1"/>
                </a:solidFill>
              </a:rPr>
              <a:t>animate text after turning bullet points into script narrative (image illustrates effect of one typo — Ellwood vs. Elwood — on geocodes)</a:t>
            </a:r>
            <a:r>
              <a:rPr lang="en">
                <a:solidFill>
                  <a:schemeClr val="dk1"/>
                </a:solidFill>
              </a:rPr>
              <a:t>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Two major questions for comparing access and need: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A. </a:t>
            </a:r>
            <a:r>
              <a:rPr lang="en" b="1">
                <a:solidFill>
                  <a:schemeClr val="dk1"/>
                </a:solidFill>
              </a:rPr>
              <a:t>Where </a:t>
            </a:r>
            <a:r>
              <a:rPr lang="en">
                <a:solidFill>
                  <a:schemeClr val="dk1"/>
                </a:solidFill>
              </a:rPr>
              <a:t>are buprenorphine programs &amp; providers relative to OUD overdose locations?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B. </a:t>
            </a:r>
            <a:r>
              <a:rPr lang="en" b="1">
                <a:solidFill>
                  <a:schemeClr val="dk1"/>
                </a:solidFill>
              </a:rPr>
              <a:t>How many </a:t>
            </a:r>
            <a:r>
              <a:rPr lang="en">
                <a:solidFill>
                  <a:schemeClr val="dk1"/>
                </a:solidFill>
              </a:rPr>
              <a:t>buprenorphine waivers are available, compared to number of candidates for MAT?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Need </a:t>
            </a:r>
            <a:r>
              <a:rPr lang="en" b="1" i="1">
                <a:solidFill>
                  <a:schemeClr val="dk1"/>
                </a:solidFill>
              </a:rPr>
              <a:t>accurate and complete information </a:t>
            </a:r>
            <a:r>
              <a:rPr lang="en">
                <a:solidFill>
                  <a:schemeClr val="dk1"/>
                </a:solidFill>
              </a:rPr>
              <a:t>to answer both … BUT: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Provider addresses wrong for multiple reasons: typos, residential vs. practice, out of date (moved out of state, moved to another practice site) — make </a:t>
            </a:r>
            <a:r>
              <a:rPr lang="en" b="1">
                <a:solidFill>
                  <a:schemeClr val="dk1"/>
                </a:solidFill>
              </a:rPr>
              <a:t>updateable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Number of waivers (codebooks): “Because the [SAMHSA search] form uses only the last name of the physician and pulls from a national database, it oftentimes returned a different practitioner ...”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Different pieces in different sources — wants </a:t>
            </a:r>
            <a:r>
              <a:rPr lang="en" b="1">
                <a:solidFill>
                  <a:schemeClr val="dk1"/>
                </a:solidFill>
              </a:rPr>
              <a:t>centralizing</a:t>
            </a:r>
            <a:r>
              <a:rPr lang="en">
                <a:solidFill>
                  <a:schemeClr val="dk1"/>
                </a:solidFill>
              </a:rPr>
              <a:t> (bring together key datasets)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7f29ef6fd5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7f29ef6fd5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challenge: comparing different maps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geographic divisions: zip code (left) vs. census tract (center)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718160ae3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718160ae3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copy #2: Current Solutions</a:t>
            </a:r>
            <a:r>
              <a:rPr lang="en">
                <a:solidFill>
                  <a:schemeClr val="dk1"/>
                </a:solidFill>
              </a:rPr>
              <a:t> (Dave + David Google Maps demo)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7f29ef6fd5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7f29ef6fd5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u="sng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u="sng"/>
              <a:t>Brief</a:t>
            </a:r>
            <a:r>
              <a:rPr lang="en" i="1"/>
              <a:t> intro — promise demo ahead (but highlight Challenge #2 first)</a:t>
            </a:r>
            <a:r>
              <a:rPr lang="en"/>
              <a:t> … Also: </a:t>
            </a:r>
            <a:r>
              <a:rPr lang="en" i="1"/>
              <a:t>Will there be an R Shiny demo in this presentation? Important: </a:t>
            </a:r>
            <a:r>
              <a:rPr lang="en" b="1" i="1"/>
              <a:t>Help partners understand what each option can &amp; can’t do (Google Maps | R Shiny)</a:t>
            </a:r>
            <a:endParaRPr b="1" i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7f220c34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7f220c34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information at the census-tract level was found in the city’s Opioid Misuse and Overdose Report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(census tract more detailed than zip codes for locations)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/>
              <a:t>[</a:t>
            </a:r>
            <a:r>
              <a:rPr lang="en-US" i="1"/>
              <a:t>Slide shows </a:t>
            </a:r>
            <a:r>
              <a:rPr lang="en-US" b="1" i="1"/>
              <a:t>outdoors </a:t>
            </a:r>
            <a:r>
              <a:rPr lang="en-US" i="1"/>
              <a:t>fatalities first. Click to reveal </a:t>
            </a:r>
            <a:r>
              <a:rPr lang="en-US" b="1" i="1"/>
              <a:t>indoors </a:t>
            </a:r>
            <a:r>
              <a:rPr lang="en-US" i="1"/>
              <a:t>maps.</a:t>
            </a:r>
            <a:r>
              <a:rPr lang="en-US"/>
              <a:t>]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7f29ef6fd5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7f29ef6fd5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DAVE: Explain </a:t>
            </a:r>
            <a:r>
              <a:rPr lang="en" b="1"/>
              <a:t>why </a:t>
            </a:r>
            <a:r>
              <a:rPr lang="en"/>
              <a:t>&amp; </a:t>
            </a:r>
            <a:r>
              <a:rPr lang="en" b="1"/>
              <a:t>how </a:t>
            </a:r>
            <a:r>
              <a:rPr lang="en"/>
              <a:t>this layer was created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[Notice major benefit: showing </a:t>
            </a:r>
            <a:r>
              <a:rPr lang="en" b="1">
                <a:solidFill>
                  <a:schemeClr val="dk1"/>
                </a:solidFill>
              </a:rPr>
              <a:t>overdoses </a:t>
            </a:r>
            <a:r>
              <a:rPr lang="en">
                <a:solidFill>
                  <a:schemeClr val="dk1"/>
                </a:solidFill>
              </a:rPr>
              <a:t>on same map makes it much easier to compare locations with </a:t>
            </a:r>
            <a:r>
              <a:rPr lang="en" b="1">
                <a:solidFill>
                  <a:schemeClr val="dk1"/>
                </a:solidFill>
              </a:rPr>
              <a:t>buprenorphine</a:t>
            </a:r>
            <a:r>
              <a:rPr lang="en">
                <a:solidFill>
                  <a:schemeClr val="dk1"/>
                </a:solidFill>
              </a:rPr>
              <a:t> … plus (future solutions) census data]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7f29ef6fd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7f29ef6fd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DAVE: Explain ...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f29ef6fd5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f29ef6fd5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DAVID: Live (on-screen) demo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Welcome to “MATchmaker”! We are Team 8, and we began this project with an interest in mapping.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{*}}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18160ae3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18160ae3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copy #3: Future Solutions</a:t>
            </a:r>
            <a:r>
              <a:rPr lang="en"/>
              <a:t> (Becca on how to use &amp; where to go)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712131d8d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712131d8d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Google Maps = HFP can use for the two goals listed (show referrers how to find buprenorphine providers in Philly now) — at least shows practices you might not have known about that are located conveniently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712131d8d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712131d8d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7f29ef6f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7f29ef6f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[[Assessing </a:t>
            </a:r>
            <a:r>
              <a:rPr lang="en" b="1">
                <a:solidFill>
                  <a:schemeClr val="dk1"/>
                </a:solidFill>
              </a:rPr>
              <a:t>need:  </a:t>
            </a:r>
            <a:r>
              <a:rPr lang="en">
                <a:solidFill>
                  <a:schemeClr val="dk1"/>
                </a:solidFill>
              </a:rPr>
              <a:t>Our team has also been curious about: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Census data: Attributes of underserved areas?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Change over time? By season? (Example: for mobile centers)]]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13128ade9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13128ade9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Sam’s work with Social Explorer</a:t>
            </a:r>
            <a:r>
              <a:rPr lang="en">
                <a:solidFill>
                  <a:schemeClr val="dk1"/>
                </a:solidFill>
              </a:rPr>
              <a:t> (can be continued)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Compare high OD fatalities in</a:t>
            </a:r>
            <a:r>
              <a:rPr lang="en" b="1">
                <a:solidFill>
                  <a:schemeClr val="dk1"/>
                </a:solidFill>
              </a:rPr>
              <a:t> tracts 41, 42; 178, 188, and 177.02 ...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713128ade9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713128ade9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Sam’s work with Social Explorer</a:t>
            </a:r>
            <a:r>
              <a:rPr lang="en-US">
                <a:solidFill>
                  <a:schemeClr val="dk1"/>
                </a:solidFill>
              </a:rPr>
              <a:t> (can be continued)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Compare high OD fatalities in</a:t>
            </a:r>
            <a:r>
              <a:rPr lang="en-US" b="1">
                <a:solidFill>
                  <a:schemeClr val="dk1"/>
                </a:solidFill>
              </a:rPr>
              <a:t> tracts 41, 42; 178, 188, and 177.02 ...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7188e779b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7188e779b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718160ae3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718160ae34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slide for Q&amp;A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12131d8d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12131d8d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Our research question compares {*} </a:t>
            </a:r>
            <a:r>
              <a:rPr lang="en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access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with </a:t>
            </a:r>
            <a:r>
              <a:rPr lang="en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need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{*}}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713128ade9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713128ade9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 the first night of this hackathon we learned about </a:t>
            </a:r>
            <a:r>
              <a:rPr lang="en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Narcan 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from Prevention Point {*} and </a:t>
            </a:r>
            <a:r>
              <a:rPr lang="en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buprenorphine 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from Health Federation {*}. Initially we wanted to bring these datasets together with a geographic focus. {*} We learned a lot about challenges for both topics. (Tonight’s presentation will focus mostly on buprenorphine </a:t>
            </a:r>
            <a:r>
              <a:rPr lang="en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access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{*} but we have some additional maps on assessing </a:t>
            </a:r>
            <a:r>
              <a:rPr lang="en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need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that might fit with the Narcan team’s focus.) {*}}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18160ae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18160ae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goal of this presentation is to identify the problems we tried </a:t>
            </a:r>
            <a:r>
              <a:rPr lang="en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help you 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solve {*}, and show how we did and didn’t succeed, </a:t>
            </a:r>
            <a:r>
              <a:rPr lang="en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 you can 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{*} </a:t>
            </a:r>
            <a:r>
              <a:rPr lang="en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help us help you better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! We thought mapping buprenorphine locations could help two groups of people: {*}}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718160ae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718160ae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anyone involved in </a:t>
            </a:r>
            <a:r>
              <a:rPr lang="en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warm handoffs</a:t>
            </a:r>
            <a:r>
              <a:rPr lang="en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or </a:t>
            </a:r>
            <a:r>
              <a:rPr lang="en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referrals</a:t>
            </a:r>
            <a:r>
              <a:rPr lang="en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{*} and {*} </a:t>
            </a:r>
            <a:r>
              <a:rPr lang="en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anyone who can help </a:t>
            </a:r>
            <a:r>
              <a:rPr lang="en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improve services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Ideally we want to make two maps. The first map would help people {*} </a:t>
            </a:r>
            <a:r>
              <a:rPr lang="en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find</a:t>
            </a:r>
            <a:r>
              <a:rPr lang="en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 suitable buprenorphine provider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(This map would serve first responders, opioid users, friends, family, and case workers.) The second map would {*} show </a:t>
            </a:r>
            <a:r>
              <a:rPr lang="en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where more buprenorphine is needed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(This map would serve organizations like Health Federation, treatment providers, and policymakers.) … What we discovered is that both of these goals need a prior step: {*} </a:t>
            </a:r>
            <a:r>
              <a:rPr lang="en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updating</a:t>
            </a:r>
            <a:r>
              <a:rPr lang="en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information about MAT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for accuracy and completeness. One topic we’d like to discuss in Q&amp;A is how to work together on these </a:t>
            </a:r>
            <a:r>
              <a:rPr lang="en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 challenges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r>
              <a:rPr lang="en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{*}}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718160ae3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718160ae3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 summary slide has a lot of information. Don’t try to read it all now. We’re going to show this slide three times, and you’ll have a copy of the presentation with next week’s report. The main point is that the </a:t>
            </a:r>
            <a:r>
              <a:rPr lang="en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problems we faced 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are also </a:t>
            </a:r>
            <a:r>
              <a:rPr lang="en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problems that our project might help catch and correct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After I take another [</a:t>
            </a:r>
            <a:r>
              <a:rPr lang="en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20 seconds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] to show a few </a:t>
            </a:r>
            <a:r>
              <a:rPr lang="en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 challenges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{*}}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718160ae3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718160ae3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Dave and David will demonstrate our </a:t>
            </a:r>
            <a:r>
              <a:rPr lang="en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current solutions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and then {*}}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718160ae3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718160ae3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Becca and Sam will explain possible </a:t>
            </a:r>
            <a:r>
              <a:rPr lang="en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future solutions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{*}}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_2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671" name="Google Shape;671;p1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13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705" name="Google Shape;705;p1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13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name="adj1" fmla="val 5397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rot="10800000" flipH="1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"/>
          <p:cNvSpPr txBox="1">
            <a:spLocks noGrp="1"/>
          </p:cNvSpPr>
          <p:nvPr>
            <p:ph type="body" idx="1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4114800" lvl="8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221" name="Google Shape;221;p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323875" y="1382925"/>
            <a:ext cx="8110800" cy="16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 sz="28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❏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❏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❏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❏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❏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❏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❏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1" name="Google Shape;441;p7"/>
          <p:cNvSpPr txBox="1">
            <a:spLocks noGrp="1"/>
          </p:cNvSpPr>
          <p:nvPr>
            <p:ph type="body" idx="2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2" name="Google Shape;442;p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8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446" name="Google Shape;446;p8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8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480" name="Google Shape;480;p8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Google Shape;546;p8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8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8"/>
          <p:cNvSpPr txBox="1">
            <a:spLocks noGrp="1"/>
          </p:cNvSpPr>
          <p:nvPr>
            <p:ph type="body" idx="1"/>
          </p:nvPr>
        </p:nvSpPr>
        <p:spPr>
          <a:xfrm>
            <a:off x="739675" y="123587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49" name="Google Shape;549;p8"/>
          <p:cNvSpPr txBox="1">
            <a:spLocks noGrp="1"/>
          </p:cNvSpPr>
          <p:nvPr>
            <p:ph type="body" idx="2"/>
          </p:nvPr>
        </p:nvSpPr>
        <p:spPr>
          <a:xfrm>
            <a:off x="3344038" y="123587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0" name="Google Shape;550;p8"/>
          <p:cNvSpPr txBox="1">
            <a:spLocks noGrp="1"/>
          </p:cNvSpPr>
          <p:nvPr>
            <p:ph type="body" idx="3"/>
          </p:nvPr>
        </p:nvSpPr>
        <p:spPr>
          <a:xfrm>
            <a:off x="5948402" y="123587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1" name="Google Shape;551;p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9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9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_ONLY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25" y="4329000"/>
            <a:ext cx="9144000" cy="814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1"/>
          <p:cNvSpPr txBox="1">
            <a:spLocks noGrp="1"/>
          </p:cNvSpPr>
          <p:nvPr>
            <p:ph type="body" idx="1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65" name="Google Shape;665;p1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ila.gov/programs/combating-the-opioid-epidemic/reports-and-data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ealthfederation.org/health-centers" TargetMode="External"/><Relationship Id="rId4" Type="http://schemas.openxmlformats.org/officeDocument/2006/relationships/hyperlink" Target="https://public.tableau.com/profile/pdph#!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dbhids.org/MAT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s://buprenorphine.io/find-suboxone-doctor/pa/suboxone-doctors-in-philadelphia" TargetMode="External"/><Relationship Id="rId10" Type="http://schemas.openxmlformats.org/officeDocument/2006/relationships/hyperlink" Target="https://dpt2.samhsa.gov/treatment/" TargetMode="External"/><Relationship Id="rId4" Type="http://schemas.openxmlformats.org/officeDocument/2006/relationships/hyperlink" Target="https://www.google.com/maps/d/viewer?mid=1IDjh70gNdbyPsxAHC_2yGaLH5TTfZgG7&amp;hl=en&amp;ll=40.00446738864418%2C-75.10326270000002&amp;z=11" TargetMode="External"/><Relationship Id="rId9" Type="http://schemas.openxmlformats.org/officeDocument/2006/relationships/hyperlink" Target="https://www.samhsa.gov/medication-assisted-treatment/practitioner-program-data/treatment-practitioner-locator?distance%5Bpostal_code%5D=&amp;distance%5Bsearch_distance%5D=10&amp;distance%5Bsearch_units%5D=mile&amp;field_bup_physician_city_value=Philadelphia&amp;field_bup_physician_us_state_value=PA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d/u/0/edit?hl=en&amp;mid=1bW1WJoqbWujLqwjj062y81I82c8fsPfx&amp;ll=40.00022339960938%2C-75.06756853127524&amp;z=1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hyy.org/articles/getting-on-board-the-buprenorphine-bu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780" name="Google Shape;7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13" y="265750"/>
            <a:ext cx="8281780" cy="4611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4"/>
          <p:cNvSpPr txBox="1">
            <a:spLocks noGrp="1"/>
          </p:cNvSpPr>
          <p:nvPr>
            <p:ph type="body" idx="4294967295"/>
          </p:nvPr>
        </p:nvSpPr>
        <p:spPr>
          <a:xfrm>
            <a:off x="171475" y="929825"/>
            <a:ext cx="8601000" cy="3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▫"/>
            </a:pPr>
            <a:r>
              <a:rPr lang="en" sz="2600" b="1">
                <a:solidFill>
                  <a:schemeClr val="lt1"/>
                </a:solidFill>
              </a:rPr>
              <a:t>need</a:t>
            </a:r>
            <a:r>
              <a:rPr lang="en" sz="2600">
                <a:solidFill>
                  <a:schemeClr val="lt1"/>
                </a:solidFill>
              </a:rPr>
              <a:t>:</a:t>
            </a:r>
            <a:endParaRPr sz="2600">
              <a:solidFill>
                <a:schemeClr val="lt1"/>
              </a:solidFill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">
                <a:solidFill>
                  <a:schemeClr val="lt1"/>
                </a:solidFill>
              </a:rPr>
              <a:t>City of Philadelphia’s </a:t>
            </a:r>
            <a:r>
              <a:rPr lang="en" u="sng">
                <a:solidFill>
                  <a:srgbClr val="C9DAF8"/>
                </a:solidFill>
                <a:hlinkClick r:id="rId3"/>
              </a:rPr>
              <a:t>reports</a:t>
            </a:r>
            <a:r>
              <a:rPr lang="en">
                <a:solidFill>
                  <a:srgbClr val="C9DAF8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&amp; </a:t>
            </a:r>
            <a:r>
              <a:rPr lang="en" u="sng">
                <a:solidFill>
                  <a:srgbClr val="C9DAF8"/>
                </a:solidFill>
                <a:hlinkClick r:id="rId4"/>
              </a:rPr>
              <a:t>dashboards</a:t>
            </a:r>
            <a:r>
              <a:rPr lang="en">
                <a:solidFill>
                  <a:srgbClr val="C9DAF8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">
                <a:solidFill>
                  <a:schemeClr val="lt1"/>
                </a:solidFill>
              </a:rPr>
              <a:t>Census data</a:t>
            </a:r>
            <a:endParaRPr>
              <a:solidFill>
                <a:schemeClr val="lt1"/>
              </a:solidFill>
            </a:endParaRPr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▫"/>
            </a:pPr>
            <a:r>
              <a:rPr lang="en" sz="2600" b="1">
                <a:solidFill>
                  <a:schemeClr val="lt1"/>
                </a:solidFill>
              </a:rPr>
              <a:t>access</a:t>
            </a:r>
            <a:r>
              <a:rPr lang="en" sz="2600">
                <a:solidFill>
                  <a:schemeClr val="lt1"/>
                </a:solidFill>
              </a:rPr>
              <a:t>:</a:t>
            </a:r>
            <a:endParaRPr sz="2600">
              <a:solidFill>
                <a:schemeClr val="lt1"/>
              </a:solidFill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">
                <a:solidFill>
                  <a:schemeClr val="lt1"/>
                </a:solidFill>
              </a:rPr>
              <a:t>Buprenorphine listings* </a:t>
            </a:r>
            <a:endParaRPr>
              <a:solidFill>
                <a:schemeClr val="lt1"/>
              </a:solidFill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">
                <a:solidFill>
                  <a:schemeClr val="lt1"/>
                </a:solidFill>
              </a:rPr>
              <a:t>Health Federation intern’s research notes on </a:t>
            </a:r>
            <a:r>
              <a:rPr lang="en" u="sng">
                <a:solidFill>
                  <a:srgbClr val="C9DAF8"/>
                </a:solidFill>
                <a:hlinkClick r:id="rId5"/>
              </a:rPr>
              <a:t>local FQHCs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6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2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48" name="Google Shape;848;p24"/>
          <p:cNvSpPr txBox="1">
            <a:spLocks noGrp="1"/>
          </p:cNvSpPr>
          <p:nvPr>
            <p:ph type="title"/>
          </p:nvPr>
        </p:nvSpPr>
        <p:spPr>
          <a:xfrm>
            <a:off x="332725" y="20550"/>
            <a:ext cx="7914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Data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25"/>
          <p:cNvSpPr txBox="1">
            <a:spLocks noGrp="1"/>
          </p:cNvSpPr>
          <p:nvPr>
            <p:ph type="body" idx="4294967295"/>
          </p:nvPr>
        </p:nvSpPr>
        <p:spPr>
          <a:xfrm>
            <a:off x="3465188" y="1788050"/>
            <a:ext cx="23580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Philadelphia DBHIDS: 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800">
                <a:solidFill>
                  <a:schemeClr val="lt1"/>
                </a:solidFill>
              </a:rPr>
              <a:t>“</a:t>
            </a:r>
            <a:r>
              <a:rPr lang="en" sz="1800" u="sng">
                <a:solidFill>
                  <a:srgbClr val="C9DAF8"/>
                </a:solidFill>
                <a:hlinkClick r:id="rId3"/>
              </a:rPr>
              <a:t>Treatment Availability Database</a:t>
            </a:r>
            <a:r>
              <a:rPr lang="en" sz="1800">
                <a:solidFill>
                  <a:schemeClr val="lt1"/>
                </a:solidFill>
              </a:rPr>
              <a:t>” (TAD) … and </a:t>
            </a:r>
            <a:r>
              <a:rPr lang="en" sz="1800" u="sng">
                <a:solidFill>
                  <a:srgbClr val="C9DAF8"/>
                </a:solidFill>
                <a:hlinkClick r:id="rId4"/>
              </a:rPr>
              <a:t>MAT map</a:t>
            </a:r>
            <a:r>
              <a:rPr lang="en" sz="1800">
                <a:solidFill>
                  <a:schemeClr val="lt1"/>
                </a:solidFill>
              </a:rPr>
              <a:t> 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C9DAF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54" name="Google Shape;854;p25"/>
          <p:cNvSpPr txBox="1">
            <a:spLocks noGrp="1"/>
          </p:cNvSpPr>
          <p:nvPr>
            <p:ph type="body" idx="4294967295"/>
          </p:nvPr>
        </p:nvSpPr>
        <p:spPr>
          <a:xfrm>
            <a:off x="6386875" y="1727400"/>
            <a:ext cx="2108700" cy="26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Buprenorphine.io: “</a:t>
            </a:r>
            <a:r>
              <a:rPr lang="en" sz="1800" u="sng">
                <a:solidFill>
                  <a:srgbClr val="C9DAF8"/>
                </a:solidFill>
                <a:hlinkClick r:id="rId5"/>
              </a:rPr>
              <a:t>Suboxone Doctors in Philadelphia, Pennsylvania</a:t>
            </a:r>
            <a:r>
              <a:rPr lang="en" sz="1800">
                <a:solidFill>
                  <a:schemeClr val="lt1"/>
                </a:solidFill>
              </a:rPr>
              <a:t>” </a:t>
            </a:r>
            <a:endParaRPr sz="1800">
              <a:solidFill>
                <a:srgbClr val="C9DAF8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C9DAF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55" name="Google Shape;855;p25"/>
          <p:cNvSpPr txBox="1">
            <a:spLocks noGrp="1"/>
          </p:cNvSpPr>
          <p:nvPr>
            <p:ph type="body" idx="1"/>
          </p:nvPr>
        </p:nvSpPr>
        <p:spPr>
          <a:xfrm>
            <a:off x="401250" y="4343800"/>
            <a:ext cx="83952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" sz="2800" b="1">
                <a:solidFill>
                  <a:schemeClr val="lt1"/>
                </a:solidFill>
              </a:rPr>
              <a:t>Scattered </a:t>
            </a:r>
            <a:r>
              <a:rPr lang="en" sz="2800">
                <a:solidFill>
                  <a:schemeClr val="lt1"/>
                </a:solidFill>
              </a:rPr>
              <a:t>sources with </a:t>
            </a:r>
            <a:r>
              <a:rPr lang="en" sz="2800" b="1">
                <a:solidFill>
                  <a:schemeClr val="lt1"/>
                </a:solidFill>
              </a:rPr>
              <a:t>incomplete</a:t>
            </a:r>
            <a:r>
              <a:rPr lang="en" sz="2800">
                <a:solidFill>
                  <a:schemeClr val="lt1"/>
                </a:solidFill>
              </a:rPr>
              <a:t> information</a:t>
            </a:r>
            <a:endParaRPr sz="3000"/>
          </a:p>
        </p:txBody>
      </p:sp>
      <p:sp>
        <p:nvSpPr>
          <p:cNvPr id="856" name="Google Shape;856;p25"/>
          <p:cNvSpPr txBox="1">
            <a:spLocks noGrp="1"/>
          </p:cNvSpPr>
          <p:nvPr>
            <p:ph type="title" idx="4294967295"/>
          </p:nvPr>
        </p:nvSpPr>
        <p:spPr>
          <a:xfrm>
            <a:off x="332725" y="20550"/>
            <a:ext cx="7914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Data Challenge</a:t>
            </a:r>
            <a:r>
              <a:rPr lang="en" sz="2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: 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57" name="Google Shape;857;p2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858" name="Google Shape;858;p25"/>
          <p:cNvPicPr preferRelativeResize="0"/>
          <p:nvPr/>
        </p:nvPicPr>
        <p:blipFill rotWithShape="1">
          <a:blip r:embed="rId6">
            <a:alphaModFix/>
          </a:blip>
          <a:srcRect r="655" b="86388"/>
          <a:stretch/>
        </p:blipFill>
        <p:spPr>
          <a:xfrm>
            <a:off x="0" y="914400"/>
            <a:ext cx="9144001" cy="4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25"/>
          <p:cNvPicPr preferRelativeResize="0"/>
          <p:nvPr/>
        </p:nvPicPr>
        <p:blipFill>
          <a:blip r:embed="rId7">
            <a:alphaModFix amt="99000"/>
          </a:blip>
          <a:stretch>
            <a:fillRect/>
          </a:stretch>
        </p:blipFill>
        <p:spPr>
          <a:xfrm>
            <a:off x="3329343" y="1554476"/>
            <a:ext cx="2684710" cy="257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25"/>
          <p:cNvPicPr preferRelativeResize="0"/>
          <p:nvPr/>
        </p:nvPicPr>
        <p:blipFill rotWithShape="1">
          <a:blip r:embed="rId8">
            <a:alphaModFix amt="99000"/>
          </a:blip>
          <a:srcRect t="921"/>
          <a:stretch/>
        </p:blipFill>
        <p:spPr>
          <a:xfrm>
            <a:off x="6140020" y="1554476"/>
            <a:ext cx="2623254" cy="261638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25"/>
          <p:cNvSpPr txBox="1">
            <a:spLocks noGrp="1"/>
          </p:cNvSpPr>
          <p:nvPr>
            <p:ph type="body" idx="4294967295"/>
          </p:nvPr>
        </p:nvSpPr>
        <p:spPr>
          <a:xfrm>
            <a:off x="492550" y="1788050"/>
            <a:ext cx="2544000" cy="24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SAMHSA: </a:t>
            </a:r>
            <a:r>
              <a:rPr lang="en" sz="1800" u="sng">
                <a:solidFill>
                  <a:srgbClr val="C9DAF8"/>
                </a:solidFill>
                <a:hlinkClick r:id="rId9"/>
              </a:rPr>
              <a:t>buprenorphine providers</a:t>
            </a:r>
            <a:r>
              <a:rPr lang="en" sz="1800">
                <a:solidFill>
                  <a:schemeClr val="lt1"/>
                </a:solidFill>
              </a:rPr>
              <a:t> &amp; </a:t>
            </a:r>
            <a:r>
              <a:rPr lang="en" sz="1800" u="sng">
                <a:solidFill>
                  <a:srgbClr val="C9DAF8"/>
                </a:solidFill>
                <a:hlinkClick r:id="rId10"/>
              </a:rPr>
              <a:t>opioid treatment programs</a:t>
            </a:r>
            <a:r>
              <a:rPr lang="en" sz="1800">
                <a:solidFill>
                  <a:schemeClr val="lt1"/>
                </a:solidFill>
              </a:rPr>
              <a:t> (OTPs)</a:t>
            </a:r>
            <a:endParaRPr sz="1800">
              <a:solidFill>
                <a:srgbClr val="C9DAF8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C9DAF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862" name="Google Shape;862;p25"/>
          <p:cNvPicPr preferRelativeResize="0"/>
          <p:nvPr/>
        </p:nvPicPr>
        <p:blipFill>
          <a:blip r:embed="rId11">
            <a:alphaModFix amt="99000"/>
          </a:blip>
          <a:stretch>
            <a:fillRect/>
          </a:stretch>
        </p:blipFill>
        <p:spPr>
          <a:xfrm>
            <a:off x="365760" y="1554476"/>
            <a:ext cx="2819648" cy="261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26"/>
          <p:cNvSpPr txBox="1">
            <a:spLocks noGrp="1"/>
          </p:cNvSpPr>
          <p:nvPr>
            <p:ph type="body" idx="1"/>
          </p:nvPr>
        </p:nvSpPr>
        <p:spPr>
          <a:xfrm>
            <a:off x="323875" y="929825"/>
            <a:ext cx="6710700" cy="31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en" sz="2600"/>
              <a:t>Where … ?</a:t>
            </a:r>
            <a:endParaRPr sz="2600"/>
          </a:p>
          <a:p>
            <a:pPr marL="4572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endParaRPr sz="2600"/>
          </a:p>
          <a:p>
            <a:pPr marL="4572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en" sz="2600"/>
              <a:t>How many … ?</a:t>
            </a:r>
            <a:endParaRPr sz="2000"/>
          </a:p>
          <a:p>
            <a:pPr marL="457200" lvl="0" indent="-228600" algn="l" rtl="0">
              <a:spcBef>
                <a:spcPts val="1000"/>
              </a:spcBef>
              <a:spcAft>
                <a:spcPts val="0"/>
              </a:spcAft>
              <a:buSzPts val="26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26"/>
          <p:cNvSpPr txBox="1">
            <a:spLocks noGrp="1"/>
          </p:cNvSpPr>
          <p:nvPr>
            <p:ph type="body" idx="4294967295"/>
          </p:nvPr>
        </p:nvSpPr>
        <p:spPr>
          <a:xfrm>
            <a:off x="895625" y="1476425"/>
            <a:ext cx="4969200" cy="9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Problems with </a:t>
            </a:r>
            <a:r>
              <a:rPr lang="en" b="1">
                <a:solidFill>
                  <a:schemeClr val="lt1"/>
                </a:solidFill>
              </a:rPr>
              <a:t>addresses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9" name="Google Shape;869;p26"/>
          <p:cNvSpPr txBox="1">
            <a:spLocks noGrp="1"/>
          </p:cNvSpPr>
          <p:nvPr>
            <p:ph type="body" idx="1"/>
          </p:nvPr>
        </p:nvSpPr>
        <p:spPr>
          <a:xfrm>
            <a:off x="401250" y="4343800"/>
            <a:ext cx="83952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" sz="2800"/>
              <a:t>How to handle </a:t>
            </a:r>
            <a:r>
              <a:rPr lang="en" sz="2800" b="1"/>
              <a:t>inaccurate </a:t>
            </a:r>
            <a:r>
              <a:rPr lang="en" sz="2800"/>
              <a:t>and </a:t>
            </a:r>
            <a:r>
              <a:rPr lang="en" sz="2800" b="1"/>
              <a:t>missing </a:t>
            </a:r>
            <a:r>
              <a:rPr lang="en" sz="2800"/>
              <a:t>data?</a:t>
            </a:r>
            <a:endParaRPr sz="3000"/>
          </a:p>
        </p:txBody>
      </p:sp>
      <p:sp>
        <p:nvSpPr>
          <p:cNvPr id="870" name="Google Shape;870;p26"/>
          <p:cNvSpPr txBox="1">
            <a:spLocks noGrp="1"/>
          </p:cNvSpPr>
          <p:nvPr>
            <p:ph type="title" idx="4294967295"/>
          </p:nvPr>
        </p:nvSpPr>
        <p:spPr>
          <a:xfrm>
            <a:off x="332725" y="20550"/>
            <a:ext cx="7914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Data Challenge: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71" name="Google Shape;871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872" name="Google Shape;872;p26"/>
          <p:cNvPicPr preferRelativeResize="0"/>
          <p:nvPr/>
        </p:nvPicPr>
        <p:blipFill rotWithShape="1">
          <a:blip r:embed="rId3">
            <a:alphaModFix/>
          </a:blip>
          <a:srcRect l="57990" r="4105"/>
          <a:stretch/>
        </p:blipFill>
        <p:spPr>
          <a:xfrm>
            <a:off x="5162025" y="835100"/>
            <a:ext cx="3292999" cy="29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26"/>
          <p:cNvSpPr txBox="1">
            <a:spLocks noGrp="1"/>
          </p:cNvSpPr>
          <p:nvPr>
            <p:ph type="body" idx="4294967295"/>
          </p:nvPr>
        </p:nvSpPr>
        <p:spPr>
          <a:xfrm>
            <a:off x="895625" y="3076625"/>
            <a:ext cx="4969200" cy="9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Uncertainty about</a:t>
            </a:r>
            <a:r>
              <a:rPr lang="en" b="1">
                <a:solidFill>
                  <a:schemeClr val="lt1"/>
                </a:solidFill>
              </a:rPr>
              <a:t> </a:t>
            </a:r>
            <a:br>
              <a:rPr lang="en" b="1">
                <a:solidFill>
                  <a:schemeClr val="lt1"/>
                </a:solidFill>
              </a:rPr>
            </a:br>
            <a:r>
              <a:rPr lang="en" b="1">
                <a:solidFill>
                  <a:schemeClr val="lt1"/>
                </a:solidFill>
              </a:rPr>
              <a:t>waiver numbers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rgbClr val="C9DAF8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C9DAF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400"/>
                                        <p:tgtEl>
                                          <p:spTgt spid="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400"/>
                                        <p:tgtEl>
                                          <p:spTgt spid="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4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4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100" y="1030350"/>
            <a:ext cx="2964599" cy="303412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27"/>
          <p:cNvSpPr txBox="1">
            <a:spLocks noGrp="1"/>
          </p:cNvSpPr>
          <p:nvPr>
            <p:ph type="body" idx="1"/>
          </p:nvPr>
        </p:nvSpPr>
        <p:spPr>
          <a:xfrm>
            <a:off x="371150" y="4343800"/>
            <a:ext cx="8577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" sz="2800"/>
              <a:t>How to </a:t>
            </a:r>
            <a:r>
              <a:rPr lang="en" sz="2800" b="1"/>
              <a:t>centralize </a:t>
            </a:r>
            <a:r>
              <a:rPr lang="en" sz="2800"/>
              <a:t>and</a:t>
            </a:r>
            <a:r>
              <a:rPr lang="en" sz="2800" b="1"/>
              <a:t> compare</a:t>
            </a:r>
            <a:r>
              <a:rPr lang="en" sz="2800"/>
              <a:t> diverse datasets?</a:t>
            </a:r>
            <a:endParaRPr sz="3000"/>
          </a:p>
        </p:txBody>
      </p:sp>
      <p:sp>
        <p:nvSpPr>
          <p:cNvPr id="880" name="Google Shape;880;p27"/>
          <p:cNvSpPr txBox="1">
            <a:spLocks noGrp="1"/>
          </p:cNvSpPr>
          <p:nvPr>
            <p:ph type="title" idx="4294967295"/>
          </p:nvPr>
        </p:nvSpPr>
        <p:spPr>
          <a:xfrm>
            <a:off x="332725" y="20550"/>
            <a:ext cx="7914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Data Challenge: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81" name="Google Shape;881;p2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882" name="Google Shape;8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0855" y="1030350"/>
            <a:ext cx="2915720" cy="30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800" y="1030350"/>
            <a:ext cx="2431281" cy="30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8" name="Google Shape;888;p28"/>
          <p:cNvGraphicFramePr/>
          <p:nvPr/>
        </p:nvGraphicFramePr>
        <p:xfrm>
          <a:off x="372600" y="304550"/>
          <a:ext cx="8341650" cy="4653160"/>
        </p:xfrm>
        <a:graphic>
          <a:graphicData uri="http://schemas.openxmlformats.org/drawingml/2006/table">
            <a:tbl>
              <a:tblPr>
                <a:noFill/>
                <a:tableStyleId>{10508B67-7203-4078-BA0E-335071CC0947}</a:tableStyleId>
              </a:tblPr>
              <a:tblGrid>
                <a:gridCol w="24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DATA CHALLENGES</a:t>
                      </a:r>
                      <a:endParaRPr sz="20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CURRENT SOLUTIONS</a:t>
                      </a:r>
                      <a:endParaRPr sz="20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FUTURE SOLUTIONS</a:t>
                      </a:r>
                      <a:endParaRPr sz="20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465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Scattered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sources with different information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Collecting &amp; </a:t>
                      </a:r>
                      <a:r>
                        <a:rPr lang="en" sz="1600" b="1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centralizing</a:t>
                      </a:r>
                      <a:r>
                        <a:rPr lang="en" sz="1600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in one master reference: Google Maps (5 layers, easy to compare)</a:t>
                      </a:r>
                      <a:endParaRPr sz="1600">
                        <a:solidFill>
                          <a:srgbClr val="FAFAFA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Add other key sources. </a:t>
                      </a:r>
                      <a:b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</a:b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Share updates with DBHIDS / other info distributors?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6E86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8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Useful information in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hard-to use formats</a:t>
                      </a:r>
                      <a:endParaRPr sz="16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Turned Word document, PDF maps, and PDF list/chart into </a:t>
                      </a:r>
                      <a:r>
                        <a:rPr lang="en" sz="1600" b="1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spreadsheets</a:t>
                      </a:r>
                      <a:endParaRPr sz="1600" b="1">
                        <a:solidFill>
                          <a:srgbClr val="FAFAFA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Provide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training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and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templates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data collection &amp; formatting? Do further manual conversions?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465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1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Inaccurate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information (especially provider addresses)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Identifying information </a:t>
                      </a:r>
                      <a:r>
                        <a:rPr lang="en" sz="1600" b="1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conflicts/problems to fix</a:t>
                      </a:r>
                      <a:r>
                        <a:rPr lang="en" sz="1600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(typos, residential, outdated practice matches)</a:t>
                      </a:r>
                      <a:endParaRPr sz="1600">
                        <a:solidFill>
                          <a:srgbClr val="FAFAFA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Figure out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easy ways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providers (&amp; volunteers?) to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update addresses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regularly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6E86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0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Unavailable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information (esp. # of waivers </a:t>
                      </a:r>
                      <a:r>
                        <a:rPr lang="en" sz="1600" i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not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 use; data privacy makes measuring need tricky)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waivers: [nothing yet]</a:t>
                      </a:r>
                      <a:endParaRPr sz="1600">
                        <a:solidFill>
                          <a:srgbClr val="FAFAFA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assessing need: census tract data about insurance, transportation, etc.?</a:t>
                      </a:r>
                      <a:endParaRPr sz="1600">
                        <a:solidFill>
                          <a:srgbClr val="FAFAFA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Set up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easy ways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providers / programs (&amp; volunteers?) to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update waiver data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regularly.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Analyze census data?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465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75" y="716380"/>
            <a:ext cx="3942144" cy="3650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959" y="716380"/>
            <a:ext cx="3936817" cy="365029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29"/>
          <p:cNvSpPr txBox="1">
            <a:spLocks noGrp="1"/>
          </p:cNvSpPr>
          <p:nvPr>
            <p:ph type="body" idx="1"/>
          </p:nvPr>
        </p:nvSpPr>
        <p:spPr>
          <a:xfrm>
            <a:off x="401250" y="4343800"/>
            <a:ext cx="83952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" sz="2800" b="1"/>
              <a:t>Layer </a:t>
            </a:r>
            <a:r>
              <a:rPr lang="en" sz="2800"/>
              <a:t>key data in </a:t>
            </a:r>
            <a:r>
              <a:rPr lang="en" sz="2800" b="1"/>
              <a:t>one </a:t>
            </a:r>
            <a:r>
              <a:rPr lang="en" sz="2800"/>
              <a:t>Google Maps</a:t>
            </a:r>
            <a:endParaRPr sz="3000"/>
          </a:p>
        </p:txBody>
      </p:sp>
      <p:pic>
        <p:nvPicPr>
          <p:cNvPr id="896" name="Google Shape;89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449" y="462400"/>
            <a:ext cx="2136988" cy="50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29"/>
          <p:cNvPicPr preferRelativeResize="0"/>
          <p:nvPr/>
        </p:nvPicPr>
        <p:blipFill rotWithShape="1">
          <a:blip r:embed="rId6">
            <a:alphaModFix/>
          </a:blip>
          <a:srcRect r="7364"/>
          <a:stretch/>
        </p:blipFill>
        <p:spPr>
          <a:xfrm>
            <a:off x="2378052" y="3170782"/>
            <a:ext cx="1951893" cy="10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6700" y="3170782"/>
            <a:ext cx="1865709" cy="1092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29"/>
          <p:cNvSpPr txBox="1">
            <a:spLocks noGrp="1"/>
          </p:cNvSpPr>
          <p:nvPr>
            <p:ph type="title" idx="4294967295"/>
          </p:nvPr>
        </p:nvSpPr>
        <p:spPr>
          <a:xfrm>
            <a:off x="332725" y="-131850"/>
            <a:ext cx="7914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Current Solution: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30"/>
          <p:cNvPicPr preferRelativeResize="0"/>
          <p:nvPr/>
        </p:nvPicPr>
        <p:blipFill rotWithShape="1">
          <a:blip r:embed="rId3">
            <a:alphaModFix/>
          </a:blip>
          <a:srcRect b="2524"/>
          <a:stretch/>
        </p:blipFill>
        <p:spPr>
          <a:xfrm>
            <a:off x="4655975" y="877950"/>
            <a:ext cx="3557425" cy="396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461" y="889600"/>
            <a:ext cx="3921588" cy="3960749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3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907" name="Google Shape;90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050" y="877950"/>
            <a:ext cx="3818371" cy="396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1246" y="877950"/>
            <a:ext cx="3638364" cy="3960751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30"/>
          <p:cNvSpPr txBox="1">
            <a:spLocks noGrp="1"/>
          </p:cNvSpPr>
          <p:nvPr>
            <p:ph type="title"/>
          </p:nvPr>
        </p:nvSpPr>
        <p:spPr>
          <a:xfrm>
            <a:off x="332725" y="-131850"/>
            <a:ext cx="7914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Visualizing need by census tract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1"/>
          <p:cNvSpPr txBox="1">
            <a:spLocks noGrp="1"/>
          </p:cNvSpPr>
          <p:nvPr>
            <p:ph type="body" idx="4294967295"/>
          </p:nvPr>
        </p:nvSpPr>
        <p:spPr>
          <a:xfrm>
            <a:off x="323875" y="1179075"/>
            <a:ext cx="4810800" cy="32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Font typeface="Titillium Web"/>
              <a:buChar char="▫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Opioid report data was transformed into a KML file to import into Google Maps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Shaded by number of </a:t>
            </a:r>
            <a:br>
              <a:rPr lang="en"/>
            </a:br>
            <a:r>
              <a:rPr lang="en"/>
              <a:t>indoor OD fatalities</a:t>
            </a:r>
            <a:endParaRPr/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Clicking tract also gives info on outdoor and total OD fatalities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15" name="Google Shape;915;p3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916" name="Google Shape;916;p31"/>
          <p:cNvSpPr txBox="1">
            <a:spLocks noGrp="1"/>
          </p:cNvSpPr>
          <p:nvPr>
            <p:ph type="title"/>
          </p:nvPr>
        </p:nvSpPr>
        <p:spPr>
          <a:xfrm>
            <a:off x="332725" y="-131850"/>
            <a:ext cx="7914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Visualizing need by census tract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917" name="Google Shape;9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230" y="2535300"/>
            <a:ext cx="3204587" cy="2272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6425" y="930241"/>
            <a:ext cx="3230201" cy="1481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32"/>
          <p:cNvSpPr txBox="1">
            <a:spLocks noGrp="1"/>
          </p:cNvSpPr>
          <p:nvPr>
            <p:ph type="body" idx="4294967295"/>
          </p:nvPr>
        </p:nvSpPr>
        <p:spPr>
          <a:xfrm>
            <a:off x="355800" y="920050"/>
            <a:ext cx="4608900" cy="38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The Philadelphia DBHIDS (Department </a:t>
            </a:r>
            <a:br>
              <a:rPr lang="en" sz="2000"/>
            </a:br>
            <a:r>
              <a:rPr lang="en" sz="2000"/>
              <a:t>of Behavioral Health and Intellectual disAbility Services) provides a </a:t>
            </a:r>
            <a:br>
              <a:rPr lang="en" sz="2000"/>
            </a:br>
            <a:r>
              <a:rPr lang="en" sz="2000"/>
              <a:t>“Treatment Availability Database” (TAD) as a printable PDF.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We translated their Winter 2020 listings for MAT into this map layer:</a:t>
            </a:r>
            <a:endParaRPr sz="20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Stars = Buprenorphine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Diamonds = Other MAT</a:t>
            </a:r>
            <a:endParaRPr/>
          </a:p>
        </p:txBody>
      </p:sp>
      <p:sp>
        <p:nvSpPr>
          <p:cNvPr id="924" name="Google Shape;924;p3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332725" y="-131850"/>
            <a:ext cx="7914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Philadelphia “Treatment Availability Database”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926" name="Google Shape;9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700" y="968575"/>
            <a:ext cx="3844424" cy="388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3"/>
          <p:cNvSpPr txBox="1">
            <a:spLocks noGrp="1"/>
          </p:cNvSpPr>
          <p:nvPr>
            <p:ph type="body" idx="4294967295"/>
          </p:nvPr>
        </p:nvSpPr>
        <p:spPr>
          <a:xfrm>
            <a:off x="4376175" y="927700"/>
            <a:ext cx="4210500" cy="3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Toggle layers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to </a:t>
            </a:r>
            <a:r>
              <a:rPr lang="en" b="1">
                <a:solidFill>
                  <a:schemeClr val="lt1"/>
                </a:solidFill>
              </a:rPr>
              <a:t>choose datasets</a:t>
            </a:r>
            <a:endParaRPr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Zoom out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to </a:t>
            </a:r>
            <a:r>
              <a:rPr lang="en" b="1">
                <a:solidFill>
                  <a:schemeClr val="lt1"/>
                </a:solidFill>
              </a:rPr>
              <a:t>see entire city</a:t>
            </a:r>
            <a:endParaRPr b="1"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Zoom in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to </a:t>
            </a:r>
            <a:r>
              <a:rPr lang="en" b="1">
                <a:solidFill>
                  <a:schemeClr val="lt1"/>
                </a:solidFill>
              </a:rPr>
              <a:t>compare specifics</a:t>
            </a:r>
            <a:endParaRPr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Click on individual markers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to </a:t>
            </a:r>
            <a:r>
              <a:rPr lang="en" b="1">
                <a:solidFill>
                  <a:schemeClr val="lt1"/>
                </a:solidFill>
              </a:rPr>
              <a:t>check details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32" name="Google Shape;932;p33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933" name="Google Shape;933;p3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75" y="997425"/>
            <a:ext cx="3618150" cy="376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33"/>
          <p:cNvSpPr txBox="1">
            <a:spLocks noGrp="1"/>
          </p:cNvSpPr>
          <p:nvPr>
            <p:ph type="title"/>
          </p:nvPr>
        </p:nvSpPr>
        <p:spPr>
          <a:xfrm>
            <a:off x="332725" y="-131850"/>
            <a:ext cx="7914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Demo: Visualizing access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6"/>
          <p:cNvSpPr txBox="1"/>
          <p:nvPr/>
        </p:nvSpPr>
        <p:spPr>
          <a:xfrm>
            <a:off x="448275" y="3505450"/>
            <a:ext cx="3237600" cy="12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Dave Slinger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David Bowden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Yuxin Chen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Josephine Dru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86" name="Google Shape;786;p16"/>
          <p:cNvSpPr/>
          <p:nvPr/>
        </p:nvSpPr>
        <p:spPr>
          <a:xfrm>
            <a:off x="6492629" y="1935850"/>
            <a:ext cx="2058790" cy="27996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E86B6"/>
                </a:solidFill>
                <a:latin typeface="Titillium Web"/>
              </a:rPr>
              <a:t>8</a:t>
            </a:r>
          </a:p>
        </p:txBody>
      </p:sp>
      <p:sp>
        <p:nvSpPr>
          <p:cNvPr id="787" name="Google Shape;787;p16"/>
          <p:cNvSpPr txBox="1">
            <a:spLocks noGrp="1"/>
          </p:cNvSpPr>
          <p:nvPr>
            <p:ph type="ctrTitle"/>
          </p:nvPr>
        </p:nvSpPr>
        <p:spPr>
          <a:xfrm>
            <a:off x="448275" y="668955"/>
            <a:ext cx="7772400" cy="18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MATchmaker 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3000">
                <a:latin typeface="Titillium Web Light"/>
                <a:ea typeface="Titillium Web Light"/>
                <a:cs typeface="Titillium Web Light"/>
                <a:sym typeface="Titillium Web Light"/>
              </a:rPr>
              <a:t>Mapping buprenorphine access &amp; need</a:t>
            </a:r>
            <a:endParaRPr sz="3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788" name="Google Shape;788;p16"/>
          <p:cNvSpPr txBox="1"/>
          <p:nvPr/>
        </p:nvSpPr>
        <p:spPr>
          <a:xfrm>
            <a:off x="2043225" y="3505450"/>
            <a:ext cx="1794900" cy="12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Holly Giang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Becca Nock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Luke Shi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Sam Tan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9" name="Google Shape;939;p34"/>
          <p:cNvGraphicFramePr/>
          <p:nvPr/>
        </p:nvGraphicFramePr>
        <p:xfrm>
          <a:off x="372600" y="304550"/>
          <a:ext cx="8341650" cy="4459260"/>
        </p:xfrm>
        <a:graphic>
          <a:graphicData uri="http://schemas.openxmlformats.org/drawingml/2006/table">
            <a:tbl>
              <a:tblPr>
                <a:noFill/>
                <a:tableStyleId>{10508B67-7203-4078-BA0E-335071CC0947}</a:tableStyleId>
              </a:tblPr>
              <a:tblGrid>
                <a:gridCol w="24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DATA CHALLENGES</a:t>
                      </a:r>
                      <a:endParaRPr sz="20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CURRENT SOLUTIONS</a:t>
                      </a:r>
                      <a:endParaRPr sz="20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FUTURE SOLUTIONS</a:t>
                      </a:r>
                      <a:endParaRPr sz="20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7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Scattered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sources with different information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Collecting &amp;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centralizing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in one master reference: Google Maps (5 layers, easy to compare)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Add other key sources. </a:t>
                      </a:r>
                      <a:b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</a:b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Share updates with DBHIDS / other info distributors?</a:t>
                      </a:r>
                      <a:endParaRPr sz="16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86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7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Useful information in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hard-to use formats</a:t>
                      </a:r>
                      <a:endParaRPr sz="16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Turned Word document, PDF maps, and PDF list/chart into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spreadsheets</a:t>
                      </a:r>
                      <a:endParaRPr sz="16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Provide </a:t>
                      </a:r>
                      <a:r>
                        <a:rPr lang="en" sz="16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training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and </a:t>
                      </a:r>
                      <a:r>
                        <a:rPr lang="en" sz="16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templates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data collection &amp; formatting?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Do further manual conversions?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65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7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Inaccurate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information (especially provider addresses)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Identifying information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conflicts/problems to fix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(typos, residential, outdated ...)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Figure out </a:t>
                      </a:r>
                      <a:r>
                        <a:rPr lang="en" sz="16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easy ways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providers (&amp; volunteers?) to </a:t>
                      </a:r>
                      <a:r>
                        <a:rPr lang="en" sz="16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update addresses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regularly.</a:t>
                      </a:r>
                      <a:endParaRPr sz="16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86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3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Unavailable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information (esp. # of waivers </a:t>
                      </a:r>
                      <a:r>
                        <a:rPr lang="en" sz="1600" i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not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 use; data privacy makes measuring need tricky)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waivers: [nothing yet]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assessing need: census tract data about insurance, transportation, etc.?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Set up </a:t>
                      </a:r>
                      <a:r>
                        <a:rPr lang="en" sz="16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easy ways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providers / programs (&amp; volunteers?) to </a:t>
                      </a:r>
                      <a:r>
                        <a:rPr lang="en" sz="16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update waiver data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regularly. </a:t>
                      </a:r>
                      <a:endParaRPr sz="16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Analyze census data?</a:t>
                      </a:r>
                      <a:endParaRPr sz="16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65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945" name="Google Shape;945;p35"/>
          <p:cNvSpPr txBox="1">
            <a:spLocks noGrp="1"/>
          </p:cNvSpPr>
          <p:nvPr>
            <p:ph type="body" idx="1"/>
          </p:nvPr>
        </p:nvSpPr>
        <p:spPr>
          <a:xfrm>
            <a:off x="323875" y="1078125"/>
            <a:ext cx="8110800" cy="16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Health Federation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lang="en"/>
              <a:t>Educate service providers on how to use the tool - how do referrers find the right office?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lang="en"/>
              <a:t>Target new practices or providers and encourage them to get waivers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Continue to expand the tool as Code for Philly project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6" name="Google Shape;946;p35"/>
          <p:cNvSpPr txBox="1">
            <a:spLocks noGrp="1"/>
          </p:cNvSpPr>
          <p:nvPr>
            <p:ph type="title"/>
          </p:nvPr>
        </p:nvSpPr>
        <p:spPr>
          <a:xfrm>
            <a:off x="332725" y="20550"/>
            <a:ext cx="8355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How can we use this?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36"/>
          <p:cNvSpPr txBox="1">
            <a:spLocks noGrp="1"/>
          </p:cNvSpPr>
          <p:nvPr>
            <p:ph type="body" idx="1"/>
          </p:nvPr>
        </p:nvSpPr>
        <p:spPr>
          <a:xfrm>
            <a:off x="323875" y="1154325"/>
            <a:ext cx="8110800" cy="3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Immediate priorities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lang="en"/>
              <a:t>Add a way for physicians and practices </a:t>
            </a:r>
            <a:br>
              <a:rPr lang="en"/>
            </a:br>
            <a:r>
              <a:rPr lang="en"/>
              <a:t>to update their information within the tool </a:t>
            </a:r>
            <a:br>
              <a:rPr lang="en"/>
            </a:br>
            <a:r>
              <a:rPr lang="en" i="1"/>
              <a:t>(how many waivers they have, new locations, etc.)</a:t>
            </a:r>
            <a:endParaRPr i="1"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lang="en"/>
              <a:t>Add information about the offices/practices </a:t>
            </a:r>
            <a:br>
              <a:rPr lang="en"/>
            </a:br>
            <a:r>
              <a:rPr lang="en" i="1"/>
              <a:t>(hours, weekend availability, childcare, etc.)</a:t>
            </a:r>
            <a:endParaRPr i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2" name="Google Shape;952;p3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953" name="Google Shape;953;p36"/>
          <p:cNvSpPr txBox="1">
            <a:spLocks noGrp="1"/>
          </p:cNvSpPr>
          <p:nvPr>
            <p:ph type="title"/>
          </p:nvPr>
        </p:nvSpPr>
        <p:spPr>
          <a:xfrm>
            <a:off x="332725" y="20550"/>
            <a:ext cx="8355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Future Projects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7"/>
          <p:cNvSpPr txBox="1">
            <a:spLocks noGrp="1"/>
          </p:cNvSpPr>
          <p:nvPr>
            <p:ph type="body" idx="1"/>
          </p:nvPr>
        </p:nvSpPr>
        <p:spPr>
          <a:xfrm>
            <a:off x="323875" y="1154325"/>
            <a:ext cx="8110800" cy="30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Stretch goals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lang="en"/>
              <a:t>Explore additional mapping tools: R Shiny? Other?</a:t>
            </a:r>
            <a:endParaRPr/>
          </a:p>
          <a:p>
            <a:pPr marL="137160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lang="en"/>
              <a:t>More complex search options</a:t>
            </a:r>
            <a:endParaRPr/>
          </a:p>
          <a:p>
            <a:pPr marL="137160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lang="en"/>
              <a:t>Figure out how to make info updates easy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lang="en"/>
              <a:t>Pharmacies? (</a:t>
            </a:r>
            <a:r>
              <a:rPr lang="en" u="sng">
                <a:solidFill>
                  <a:srgbClr val="C9DAF8"/>
                </a:solidFill>
                <a:hlinkClick r:id="rId3"/>
              </a:rPr>
              <a:t>this 2019 article</a:t>
            </a:r>
            <a:r>
              <a:rPr lang="en"/>
              <a:t> identified bottleneck)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lang="en"/>
              <a:t>Census data for assessing need?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9" name="Google Shape;959;p3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/>
          </p:nvPr>
        </p:nvSpPr>
        <p:spPr>
          <a:xfrm>
            <a:off x="332725" y="20550"/>
            <a:ext cx="8355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Future Projects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966" name="Google Shape;966;p38"/>
          <p:cNvSpPr txBox="1">
            <a:spLocks noGrp="1"/>
          </p:cNvSpPr>
          <p:nvPr>
            <p:ph type="title"/>
          </p:nvPr>
        </p:nvSpPr>
        <p:spPr>
          <a:xfrm>
            <a:off x="332725" y="20550"/>
            <a:ext cx="8355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Assessing Need? – Health Insurance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67" name="Google Shape;9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44750"/>
            <a:ext cx="8839200" cy="1880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3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973" name="Google Shape;973;p39"/>
          <p:cNvSpPr txBox="1">
            <a:spLocks noGrp="1"/>
          </p:cNvSpPr>
          <p:nvPr>
            <p:ph type="title"/>
          </p:nvPr>
        </p:nvSpPr>
        <p:spPr>
          <a:xfrm>
            <a:off x="332725" y="20550"/>
            <a:ext cx="8355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Assessing Need? – Means of Transportation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74" name="Google Shape;9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8775"/>
            <a:ext cx="8839199" cy="266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85182"/>
            <a:ext cx="9144000" cy="4135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0"/>
          <p:cNvSpPr txBox="1"/>
          <p:nvPr/>
        </p:nvSpPr>
        <p:spPr>
          <a:xfrm>
            <a:off x="448275" y="3505450"/>
            <a:ext cx="3237600" cy="12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Dave Slinger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David Bowden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Yuxin Chen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Josephine Dru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81" name="Google Shape;981;p40"/>
          <p:cNvSpPr/>
          <p:nvPr/>
        </p:nvSpPr>
        <p:spPr>
          <a:xfrm>
            <a:off x="6492629" y="1935850"/>
            <a:ext cx="2058790" cy="27996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E86B6"/>
                </a:solidFill>
                <a:latin typeface="Titillium Web"/>
              </a:rPr>
              <a:t>8</a:t>
            </a:r>
          </a:p>
        </p:txBody>
      </p:sp>
      <p:sp>
        <p:nvSpPr>
          <p:cNvPr id="982" name="Google Shape;982;p40"/>
          <p:cNvSpPr txBox="1">
            <a:spLocks noGrp="1"/>
          </p:cNvSpPr>
          <p:nvPr>
            <p:ph type="ctrTitle"/>
          </p:nvPr>
        </p:nvSpPr>
        <p:spPr>
          <a:xfrm>
            <a:off x="448275" y="668955"/>
            <a:ext cx="7772400" cy="18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Questions?</a:t>
            </a:r>
            <a:endParaRPr sz="3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983" name="Google Shape;983;p40"/>
          <p:cNvSpPr txBox="1"/>
          <p:nvPr/>
        </p:nvSpPr>
        <p:spPr>
          <a:xfrm>
            <a:off x="2043225" y="3505450"/>
            <a:ext cx="1794900" cy="12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Holly Giang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Becca Nock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Luke Shi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Sam Tan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8" name="Google Shape;988;p41"/>
          <p:cNvGraphicFramePr/>
          <p:nvPr/>
        </p:nvGraphicFramePr>
        <p:xfrm>
          <a:off x="372600" y="304550"/>
          <a:ext cx="8341650" cy="4459260"/>
        </p:xfrm>
        <a:graphic>
          <a:graphicData uri="http://schemas.openxmlformats.org/drawingml/2006/table">
            <a:tbl>
              <a:tblPr>
                <a:noFill/>
                <a:tableStyleId>{10508B67-7203-4078-BA0E-335071CC0947}</a:tableStyleId>
              </a:tblPr>
              <a:tblGrid>
                <a:gridCol w="24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DATA CHALLENGES</a:t>
                      </a:r>
                      <a:endParaRPr sz="20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CURRENT SOLUTIONS</a:t>
                      </a:r>
                      <a:endParaRPr sz="20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FUTURE SOLUTIONS</a:t>
                      </a:r>
                      <a:endParaRPr sz="20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7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Scattered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sources with different information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Collecting &amp;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centralizing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in one master reference: Google Maps (5 layers, easy to compare)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Add other key sources. </a:t>
                      </a:r>
                      <a:b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</a:b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Share updates with DBHIDS / other info distributors?</a:t>
                      </a:r>
                      <a:endParaRPr sz="16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86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7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Useful information in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hard-to use formats</a:t>
                      </a:r>
                      <a:endParaRPr sz="16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Turned Word document, PDF maps, and PDF list/chart into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spreadsheets</a:t>
                      </a:r>
                      <a:endParaRPr sz="16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Provide </a:t>
                      </a:r>
                      <a:r>
                        <a:rPr lang="en" sz="16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training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and </a:t>
                      </a:r>
                      <a:r>
                        <a:rPr lang="en" sz="16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templates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data collection &amp; formatting?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Do further manual conversions?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65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7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Inaccurate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information (especially provider addresses)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Identifying information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conflicts/problems to fix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(typos, residential, outdated ...)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Figure out </a:t>
                      </a:r>
                      <a:r>
                        <a:rPr lang="en" sz="16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easy ways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providers (&amp; volunteers?) to </a:t>
                      </a:r>
                      <a:r>
                        <a:rPr lang="en" sz="16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update addresses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regularly.</a:t>
                      </a:r>
                      <a:endParaRPr sz="16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86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3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Unavailable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information (esp. # of waivers </a:t>
                      </a:r>
                      <a:r>
                        <a:rPr lang="en" sz="1600" i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not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 use; data privacy makes measuring need tricky)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waivers: [nothing yet]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assessing need: census tract data about insurance, transportation, etc.?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Set up </a:t>
                      </a:r>
                      <a:r>
                        <a:rPr lang="en" sz="16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easy ways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providers / programs (&amp; volunteers?) to </a:t>
                      </a:r>
                      <a:r>
                        <a:rPr lang="en" sz="16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update waiver data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regularly. </a:t>
                      </a:r>
                      <a:endParaRPr sz="16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Analyze census data?</a:t>
                      </a:r>
                      <a:endParaRPr sz="16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65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7"/>
          <p:cNvSpPr txBox="1">
            <a:spLocks noGrp="1"/>
          </p:cNvSpPr>
          <p:nvPr>
            <p:ph type="body" idx="1"/>
          </p:nvPr>
        </p:nvSpPr>
        <p:spPr>
          <a:xfrm>
            <a:off x="323875" y="1382925"/>
            <a:ext cx="8262600" cy="2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AFA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How does</a:t>
            </a:r>
            <a:r>
              <a:rPr lang="en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access</a:t>
            </a:r>
            <a:r>
              <a:rPr lang="en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 </a:t>
            </a:r>
            <a:r>
              <a:rPr lang="en">
                <a:solidFill>
                  <a:srgbClr val="FAFAFA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to licensed buprenorphine providers compare with the areas of highest </a:t>
            </a:r>
            <a:br>
              <a:rPr lang="en">
                <a:solidFill>
                  <a:srgbClr val="FAFAFA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</a:br>
            <a:r>
              <a:rPr lang="en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need </a:t>
            </a:r>
            <a:r>
              <a:rPr lang="en">
                <a:solidFill>
                  <a:srgbClr val="FAFAFA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for medication-assisted treatment (MAT) in Philadelphia? </a:t>
            </a:r>
            <a:endParaRPr>
              <a:solidFill>
                <a:srgbClr val="FAFAFA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794" name="Google Shape;794;p17"/>
          <p:cNvSpPr txBox="1">
            <a:spLocks noGrp="1"/>
          </p:cNvSpPr>
          <p:nvPr>
            <p:ph type="body" idx="1"/>
          </p:nvPr>
        </p:nvSpPr>
        <p:spPr>
          <a:xfrm>
            <a:off x="323875" y="1382925"/>
            <a:ext cx="8262600" cy="14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 </a:t>
            </a:r>
            <a:r>
              <a:rPr lang="en" sz="16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 </a:t>
            </a:r>
            <a:r>
              <a:rPr lang="en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                   </a:t>
            </a: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access</a:t>
            </a:r>
            <a:r>
              <a:rPr lang="en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 </a:t>
            </a:r>
            <a:br>
              <a:rPr lang="en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</a:br>
            <a:br>
              <a:rPr lang="en">
                <a:solidFill>
                  <a:srgbClr val="FAFAFA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</a:br>
            <a:r>
              <a:rPr lang="en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need </a:t>
            </a:r>
            <a:endParaRPr>
              <a:solidFill>
                <a:srgbClr val="FAFAFA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795" name="Google Shape;795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96" name="Google Shape;796;p17"/>
          <p:cNvSpPr txBox="1">
            <a:spLocks noGrp="1"/>
          </p:cNvSpPr>
          <p:nvPr>
            <p:ph type="title"/>
          </p:nvPr>
        </p:nvSpPr>
        <p:spPr>
          <a:xfrm>
            <a:off x="332725" y="20550"/>
            <a:ext cx="7914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Research Question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8"/>
          <p:cNvSpPr txBox="1">
            <a:spLocks noGrp="1"/>
          </p:cNvSpPr>
          <p:nvPr>
            <p:ph type="body" idx="1"/>
          </p:nvPr>
        </p:nvSpPr>
        <p:spPr>
          <a:xfrm>
            <a:off x="1148575" y="1852050"/>
            <a:ext cx="27930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800"/>
              <a:t>need</a:t>
            </a:r>
            <a:endParaRPr sz="2800"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800"/>
              <a:t>(overdoses)</a:t>
            </a:r>
            <a:endParaRPr sz="2800"/>
          </a:p>
        </p:txBody>
      </p:sp>
      <p:sp>
        <p:nvSpPr>
          <p:cNvPr id="802" name="Google Shape;802;p18"/>
          <p:cNvSpPr txBox="1">
            <a:spLocks noGrp="1"/>
          </p:cNvSpPr>
          <p:nvPr>
            <p:ph type="body" idx="1"/>
          </p:nvPr>
        </p:nvSpPr>
        <p:spPr>
          <a:xfrm>
            <a:off x="5187175" y="1852050"/>
            <a:ext cx="27930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800"/>
              <a:t>access</a:t>
            </a:r>
            <a:endParaRPr sz="2800"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800"/>
              <a:t>(MAT)</a:t>
            </a:r>
            <a:endParaRPr sz="2800"/>
          </a:p>
        </p:txBody>
      </p:sp>
      <p:sp>
        <p:nvSpPr>
          <p:cNvPr id="803" name="Google Shape;803;p18"/>
          <p:cNvSpPr/>
          <p:nvPr/>
        </p:nvSpPr>
        <p:spPr>
          <a:xfrm>
            <a:off x="562975" y="965103"/>
            <a:ext cx="3964200" cy="322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4" name="Google Shape;804;p18"/>
          <p:cNvPicPr preferRelativeResize="0"/>
          <p:nvPr/>
        </p:nvPicPr>
        <p:blipFill rotWithShape="1">
          <a:blip r:embed="rId3">
            <a:alphaModFix/>
          </a:blip>
          <a:srcRect l="28833" t="20417" r="24291" b="12531"/>
          <a:stretch/>
        </p:blipFill>
        <p:spPr>
          <a:xfrm>
            <a:off x="4607539" y="954150"/>
            <a:ext cx="3957958" cy="32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8"/>
          <p:cNvPicPr preferRelativeResize="0"/>
          <p:nvPr/>
        </p:nvPicPr>
        <p:blipFill rotWithShape="1">
          <a:blip r:embed="rId4">
            <a:alphaModFix/>
          </a:blip>
          <a:srcRect l="5047" t="11441" r="8663" b="9706"/>
          <a:stretch/>
        </p:blipFill>
        <p:spPr>
          <a:xfrm>
            <a:off x="662384" y="1250951"/>
            <a:ext cx="3518260" cy="2884194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8"/>
          <p:cNvSpPr txBox="1"/>
          <p:nvPr/>
        </p:nvSpPr>
        <p:spPr>
          <a:xfrm>
            <a:off x="834600" y="1001900"/>
            <a:ext cx="34221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EMS naloxone administrations by zip code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 (2014–2019H1)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07" name="Google Shape;807;p18"/>
          <p:cNvSpPr/>
          <p:nvPr/>
        </p:nvSpPr>
        <p:spPr>
          <a:xfrm>
            <a:off x="7622550" y="952450"/>
            <a:ext cx="942900" cy="2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18"/>
          <p:cNvSpPr txBox="1"/>
          <p:nvPr/>
        </p:nvSpPr>
        <p:spPr>
          <a:xfrm>
            <a:off x="4901125" y="952450"/>
            <a:ext cx="34221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Buprenorphine providers in Philadelphia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(SAMHSA, Dec 2019)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09" name="Google Shape;809;p18"/>
          <p:cNvSpPr txBox="1">
            <a:spLocks noGrp="1"/>
          </p:cNvSpPr>
          <p:nvPr>
            <p:ph type="body" idx="1"/>
          </p:nvPr>
        </p:nvSpPr>
        <p:spPr>
          <a:xfrm>
            <a:off x="401250" y="4343800"/>
            <a:ext cx="83952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" sz="2800"/>
              <a:t>Mapping comparisons for </a:t>
            </a:r>
            <a:r>
              <a:rPr lang="en" sz="2800" b="1"/>
              <a:t>Narcan </a:t>
            </a:r>
            <a:r>
              <a:rPr lang="en" sz="2800"/>
              <a:t>and </a:t>
            </a:r>
            <a:r>
              <a:rPr lang="en" sz="2800" b="1"/>
              <a:t>buprenorphine</a:t>
            </a:r>
            <a:endParaRPr sz="3000" b="1"/>
          </a:p>
        </p:txBody>
      </p:sp>
      <p:sp>
        <p:nvSpPr>
          <p:cNvPr id="810" name="Google Shape;810;p18"/>
          <p:cNvSpPr txBox="1">
            <a:spLocks noGrp="1"/>
          </p:cNvSpPr>
          <p:nvPr>
            <p:ph type="title" idx="4294967295"/>
          </p:nvPr>
        </p:nvSpPr>
        <p:spPr>
          <a:xfrm>
            <a:off x="332725" y="20550"/>
            <a:ext cx="7914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What interested us? 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11" name="Google Shape;811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4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4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17" name="Google Shape;817;p19"/>
          <p:cNvSpPr txBox="1"/>
          <p:nvPr/>
        </p:nvSpPr>
        <p:spPr>
          <a:xfrm>
            <a:off x="696525" y="1260375"/>
            <a:ext cx="8039700" cy="20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AFAFA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to help you … </a:t>
            </a:r>
            <a:endParaRPr sz="4800">
              <a:solidFill>
                <a:srgbClr val="FAFAFA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C9DAF8"/>
                </a:solidFill>
                <a:highlight>
                  <a:srgbClr val="C9DAF8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.</a:t>
            </a:r>
            <a:r>
              <a:rPr lang="en" sz="4800">
                <a:solidFill>
                  <a:srgbClr val="1C4587"/>
                </a:solidFill>
                <a:highlight>
                  <a:srgbClr val="C9DAF8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help us help you better!</a:t>
            </a:r>
            <a:r>
              <a:rPr lang="en" sz="4800">
                <a:solidFill>
                  <a:srgbClr val="C9DAF8"/>
                </a:solidFill>
                <a:highlight>
                  <a:srgbClr val="C9DAF8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...</a:t>
            </a:r>
            <a:endParaRPr sz="4800">
              <a:solidFill>
                <a:srgbClr val="C9DAF8"/>
              </a:solidFill>
              <a:highlight>
                <a:srgbClr val="C9DAF8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18" name="Google Shape;818;p19"/>
          <p:cNvSpPr txBox="1">
            <a:spLocks noGrp="1"/>
          </p:cNvSpPr>
          <p:nvPr>
            <p:ph type="title"/>
          </p:nvPr>
        </p:nvSpPr>
        <p:spPr>
          <a:xfrm>
            <a:off x="332725" y="20550"/>
            <a:ext cx="7914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Presentation Goal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8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0"/>
          <p:cNvSpPr txBox="1">
            <a:spLocks noGrp="1"/>
          </p:cNvSpPr>
          <p:nvPr>
            <p:ph type="body" idx="1"/>
          </p:nvPr>
        </p:nvSpPr>
        <p:spPr>
          <a:xfrm>
            <a:off x="19075" y="1078125"/>
            <a:ext cx="8653800" cy="22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AFA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Anyone involved in </a:t>
            </a:r>
            <a:r>
              <a:rPr lang="en" b="1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warm handoffs</a:t>
            </a:r>
            <a:r>
              <a:rPr lang="en">
                <a:solidFill>
                  <a:srgbClr val="FAFAFA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or </a:t>
            </a:r>
            <a:r>
              <a:rPr lang="en" b="1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referrals</a:t>
            </a:r>
            <a:r>
              <a:rPr lang="en">
                <a:solidFill>
                  <a:srgbClr val="FAFAFA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br>
              <a:rPr lang="en">
                <a:solidFill>
                  <a:srgbClr val="FAFAFA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</a:br>
            <a:endParaRPr>
              <a:solidFill>
                <a:srgbClr val="FAFAFA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FAFAFA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AFA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Anyone who can help </a:t>
            </a:r>
            <a:r>
              <a:rPr lang="en" b="1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improve services</a:t>
            </a:r>
            <a:r>
              <a:rPr lang="en">
                <a:solidFill>
                  <a:srgbClr val="FAFAFA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</a:t>
            </a:r>
            <a:endParaRPr>
              <a:solidFill>
                <a:srgbClr val="FAFAFA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24" name="Google Shape;824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25" name="Google Shape;825;p20"/>
          <p:cNvSpPr txBox="1">
            <a:spLocks noGrp="1"/>
          </p:cNvSpPr>
          <p:nvPr>
            <p:ph type="title"/>
          </p:nvPr>
        </p:nvSpPr>
        <p:spPr>
          <a:xfrm>
            <a:off x="332725" y="20550"/>
            <a:ext cx="7914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Who needs MATchmaking?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26" name="Google Shape;826;p20"/>
          <p:cNvSpPr txBox="1">
            <a:spLocks noGrp="1"/>
          </p:cNvSpPr>
          <p:nvPr>
            <p:ph type="body" idx="1"/>
          </p:nvPr>
        </p:nvSpPr>
        <p:spPr>
          <a:xfrm>
            <a:off x="814225" y="1651350"/>
            <a:ext cx="8024700" cy="26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600"/>
              <a:buFont typeface="Titillium Web Light"/>
              <a:buChar char="★"/>
            </a:pPr>
            <a:r>
              <a:rPr lang="en" sz="2600">
                <a:solidFill>
                  <a:srgbClr val="FAFAFA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to </a:t>
            </a:r>
            <a:r>
              <a:rPr lang="en" sz="2600" b="1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find </a:t>
            </a:r>
            <a:r>
              <a:rPr lang="en" sz="2600">
                <a:solidFill>
                  <a:srgbClr val="FAFAFA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 suitable buprenorphine prescriber</a:t>
            </a:r>
            <a:br>
              <a:rPr lang="en" sz="2600">
                <a:solidFill>
                  <a:srgbClr val="FAFAFA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</a:br>
            <a:r>
              <a:rPr lang="en" sz="2600" i="1">
                <a:solidFill>
                  <a:srgbClr val="FAFAFA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(location, hours, affordability, other services, etc.)</a:t>
            </a:r>
            <a:endParaRPr sz="2600" i="1">
              <a:solidFill>
                <a:srgbClr val="FAFAFA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600">
              <a:solidFill>
                <a:srgbClr val="FAFAFA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93700" algn="l" rtl="0">
              <a:spcBef>
                <a:spcPts val="1800"/>
              </a:spcBef>
              <a:spcAft>
                <a:spcPts val="0"/>
              </a:spcAft>
              <a:buClr>
                <a:srgbClr val="FAFAFA"/>
              </a:buClr>
              <a:buSzPts val="2600"/>
              <a:buFont typeface="Titillium Web Light"/>
              <a:buChar char="★"/>
            </a:pPr>
            <a:r>
              <a:rPr lang="en" sz="2600">
                <a:solidFill>
                  <a:srgbClr val="FAFAFA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to </a:t>
            </a:r>
            <a:r>
              <a:rPr lang="en" sz="2600" b="1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match </a:t>
            </a:r>
            <a:r>
              <a:rPr lang="en" sz="260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buprenorphine </a:t>
            </a:r>
            <a:r>
              <a:rPr lang="en" sz="2600">
                <a:solidFill>
                  <a:srgbClr val="FAFAFA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availability to needs</a:t>
            </a:r>
            <a:endParaRPr sz="2600">
              <a:solidFill>
                <a:srgbClr val="FAFAFA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Clr>
                <a:srgbClr val="1C4587"/>
              </a:buClr>
              <a:buSzPts val="2600"/>
              <a:buFont typeface="Titillium Web Light"/>
              <a:buChar char="★"/>
            </a:pPr>
            <a:r>
              <a:rPr lang="en" sz="2600">
                <a:solidFill>
                  <a:srgbClr val="1C4587"/>
                </a:solidFill>
                <a:highlight>
                  <a:srgbClr val="C9DAF8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to </a:t>
            </a:r>
            <a:r>
              <a:rPr lang="en" sz="2600">
                <a:solidFill>
                  <a:srgbClr val="1C4587"/>
                </a:solidFill>
                <a:highlight>
                  <a:srgbClr val="C9DAF8"/>
                </a:highlight>
                <a:latin typeface="Titillium Web"/>
                <a:ea typeface="Titillium Web"/>
                <a:cs typeface="Titillium Web"/>
                <a:sym typeface="Titillium Web"/>
              </a:rPr>
              <a:t>update </a:t>
            </a:r>
            <a:r>
              <a:rPr lang="en" sz="2600" b="1">
                <a:solidFill>
                  <a:srgbClr val="1C4587"/>
                </a:solidFill>
                <a:highlight>
                  <a:srgbClr val="C9DAF8"/>
                </a:highlight>
                <a:latin typeface="Titillium Web"/>
                <a:ea typeface="Titillium Web"/>
                <a:cs typeface="Titillium Web"/>
                <a:sym typeface="Titillium Web"/>
              </a:rPr>
              <a:t>information </a:t>
            </a:r>
            <a:r>
              <a:rPr lang="en" sz="2600">
                <a:solidFill>
                  <a:srgbClr val="1C4587"/>
                </a:solidFill>
                <a:highlight>
                  <a:srgbClr val="C9DAF8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about MAT!</a:t>
            </a:r>
            <a:r>
              <a:rPr lang="en" sz="2600">
                <a:solidFill>
                  <a:srgbClr val="C9DAF8"/>
                </a:solidFill>
                <a:highlight>
                  <a:srgbClr val="C9DAF8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...</a:t>
            </a:r>
            <a:endParaRPr sz="2600">
              <a:solidFill>
                <a:srgbClr val="C9DAF8"/>
              </a:solidFill>
              <a:highlight>
                <a:srgbClr val="C9DAF8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8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/>
                                        <p:tgtEl>
                                          <p:spTgt spid="8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1" name="Google Shape;831;p21"/>
          <p:cNvGraphicFramePr/>
          <p:nvPr/>
        </p:nvGraphicFramePr>
        <p:xfrm>
          <a:off x="372600" y="304550"/>
          <a:ext cx="8341650" cy="4465325"/>
        </p:xfrm>
        <a:graphic>
          <a:graphicData uri="http://schemas.openxmlformats.org/drawingml/2006/table">
            <a:tbl>
              <a:tblPr>
                <a:noFill/>
                <a:tableStyleId>{10508B67-7203-4078-BA0E-335071CC0947}</a:tableStyleId>
              </a:tblPr>
              <a:tblGrid>
                <a:gridCol w="24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DATA CHALLENGES</a:t>
                      </a:r>
                      <a:endParaRPr sz="20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CURRENT SOLUTIONS</a:t>
                      </a:r>
                      <a:endParaRPr sz="20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FUTURE SOLUTIONS</a:t>
                      </a:r>
                      <a:endParaRPr sz="20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solidFill>
                      <a:srgbClr val="465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Scattered </a:t>
                      </a:r>
                      <a:r>
                        <a:rPr lang="en" sz="1600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sources with different information</a:t>
                      </a:r>
                      <a:endParaRPr sz="1600">
                        <a:solidFill>
                          <a:srgbClr val="FAFAFA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Collecting &amp;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centralizing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in one master reference: Google Maps (5 layers, easy to compare)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Add other key sources. </a:t>
                      </a:r>
                      <a:b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</a:b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Share updates with DBHIDS / other info distributors?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solidFill>
                      <a:srgbClr val="6E86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8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Useful information in </a:t>
                      </a:r>
                      <a:r>
                        <a:rPr lang="en" sz="1600" b="1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hard-to use formats</a:t>
                      </a:r>
                      <a:endParaRPr sz="1600" b="1">
                        <a:solidFill>
                          <a:srgbClr val="FAFAFA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Turned Word document, PDF maps, and PDF list/chart into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spreadsheets</a:t>
                      </a:r>
                      <a:endParaRPr sz="16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Provide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training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and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templates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data collection &amp; formatting? Do further manual conversions?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solidFill>
                      <a:srgbClr val="465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Inaccurate </a:t>
                      </a:r>
                      <a:r>
                        <a:rPr lang="en" sz="1600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information (especially provider addresses)</a:t>
                      </a:r>
                      <a:endParaRPr sz="1600">
                        <a:solidFill>
                          <a:srgbClr val="FAFAFA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Identifying information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conflicts/problems to fix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(typos, residential, outdated ...)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Figure out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easy ways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providers (&amp; volunteers?) to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update addresses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regularly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86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0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Unavailable</a:t>
                      </a:r>
                      <a:r>
                        <a:rPr lang="en" sz="1600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information (esp. # of waivers </a:t>
                      </a:r>
                      <a:r>
                        <a:rPr lang="en" sz="1600" i="1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not </a:t>
                      </a:r>
                      <a:r>
                        <a:rPr lang="en" sz="1600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 use; data privacy makes measuring need tricky)</a:t>
                      </a:r>
                      <a:endParaRPr sz="1600">
                        <a:solidFill>
                          <a:srgbClr val="FAFAFA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waivers: [nothing yet]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assessing need: census tract data about insurance, transportation, etc.?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Set up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easy ways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providers / programs (&amp; volunteers?) to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update waiver data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regularly.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Analyze census data?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65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6" name="Google Shape;836;p22"/>
          <p:cNvGraphicFramePr/>
          <p:nvPr/>
        </p:nvGraphicFramePr>
        <p:xfrm>
          <a:off x="372600" y="304550"/>
          <a:ext cx="8341650" cy="4441650"/>
        </p:xfrm>
        <a:graphic>
          <a:graphicData uri="http://schemas.openxmlformats.org/drawingml/2006/table">
            <a:tbl>
              <a:tblPr>
                <a:noFill/>
                <a:tableStyleId>{10508B67-7203-4078-BA0E-335071CC0947}</a:tableStyleId>
              </a:tblPr>
              <a:tblGrid>
                <a:gridCol w="24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DATA CHALLENGES</a:t>
                      </a:r>
                      <a:endParaRPr sz="20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CURRENT SOLUTIONS</a:t>
                      </a:r>
                      <a:endParaRPr sz="20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FUTURE SOLUTIONS</a:t>
                      </a:r>
                      <a:endParaRPr sz="20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465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Scattered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sources with different information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Collecting &amp; </a:t>
                      </a:r>
                      <a:r>
                        <a:rPr lang="en" sz="1600" b="1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centralizing</a:t>
                      </a:r>
                      <a:r>
                        <a:rPr lang="en" sz="1600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in one master reference: Google Maps (5 layers, easy to compare)</a:t>
                      </a:r>
                      <a:endParaRPr sz="1600">
                        <a:solidFill>
                          <a:srgbClr val="FAFAFA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Add other key sources. </a:t>
                      </a:r>
                      <a:b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</a:b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Share updates with DBHIDS / other info distributors?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6E86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8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Useful information in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hard-to use formats</a:t>
                      </a:r>
                      <a:endParaRPr sz="16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Turned Word document, PDF maps, and PDF list/chart into </a:t>
                      </a:r>
                      <a:r>
                        <a:rPr lang="en" sz="1600" b="1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spreadsheets</a:t>
                      </a:r>
                      <a:endParaRPr sz="1600" b="1">
                        <a:solidFill>
                          <a:srgbClr val="FAFAFA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Provide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training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and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templates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data collection &amp; formatting? Do further manual conversions?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465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Inaccurate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information (especially provider addresses)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Identifying information </a:t>
                      </a:r>
                      <a:r>
                        <a:rPr lang="en" sz="1600" b="1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conflicts/problems to fix</a:t>
                      </a:r>
                      <a:r>
                        <a:rPr lang="en" sz="1600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(typos, residential, outdated ...)</a:t>
                      </a:r>
                      <a:endParaRPr sz="1600">
                        <a:solidFill>
                          <a:srgbClr val="FAFAFA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Figure out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easy ways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providers (&amp; volunteers?) to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update addresses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regularly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6E86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0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Unavailable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information (esp. # of waivers </a:t>
                      </a:r>
                      <a:r>
                        <a:rPr lang="en" sz="1600" i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not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 use; data privacy makes measuring need tricky)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waivers: [nothing yet]</a:t>
                      </a:r>
                      <a:endParaRPr sz="1600">
                        <a:solidFill>
                          <a:srgbClr val="FAFAFA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AFAFA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assessing need: census tract data about insurance, transportation, etc.?</a:t>
                      </a:r>
                      <a:endParaRPr sz="1600">
                        <a:solidFill>
                          <a:srgbClr val="FAFAFA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Set up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easy ways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providers / programs (&amp; volunteers?) to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update waiver data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regularly.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Analyze census data?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465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1" name="Google Shape;841;p23"/>
          <p:cNvGraphicFramePr/>
          <p:nvPr/>
        </p:nvGraphicFramePr>
        <p:xfrm>
          <a:off x="372600" y="304550"/>
          <a:ext cx="8341650" cy="4459260"/>
        </p:xfrm>
        <a:graphic>
          <a:graphicData uri="http://schemas.openxmlformats.org/drawingml/2006/table">
            <a:tbl>
              <a:tblPr>
                <a:noFill/>
                <a:tableStyleId>{10508B67-7203-4078-BA0E-335071CC0947}</a:tableStyleId>
              </a:tblPr>
              <a:tblGrid>
                <a:gridCol w="24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DATA CHALLENGES</a:t>
                      </a:r>
                      <a:endParaRPr sz="20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CURRENT SOLUTIONS</a:t>
                      </a:r>
                      <a:endParaRPr sz="20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FUTURE SOLUTIONS</a:t>
                      </a:r>
                      <a:endParaRPr sz="20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7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Scattered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sources with different information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Collecting &amp;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centralizing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in one master reference: Google Maps (5 layers, easy to compare)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Add other key sources. </a:t>
                      </a:r>
                      <a:b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</a:b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Share updates with DBHIDS / other info distributors?</a:t>
                      </a:r>
                      <a:endParaRPr sz="16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86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7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Useful information in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hard-to use formats</a:t>
                      </a:r>
                      <a:endParaRPr sz="16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Turned Word document, PDF maps, and PDF list/chart into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spreadsheets</a:t>
                      </a:r>
                      <a:endParaRPr sz="1600" b="1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Provide </a:t>
                      </a:r>
                      <a:r>
                        <a:rPr lang="en" sz="16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training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and </a:t>
                      </a:r>
                      <a:r>
                        <a:rPr lang="en" sz="16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templates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data collection &amp; formatting?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Do further manual conversions?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65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7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Inaccurate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information (especially provider addresses)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Identifying information </a:t>
                      </a: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conflicts/problems to fix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(typos, residential, outdated ...)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6E86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Figure out </a:t>
                      </a:r>
                      <a:r>
                        <a:rPr lang="en" sz="16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easy ways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providers (&amp; volunteers?) to </a:t>
                      </a:r>
                      <a:r>
                        <a:rPr lang="en" sz="16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update addresses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regularly.</a:t>
                      </a:r>
                      <a:endParaRPr sz="16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86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3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Unavailable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information (esp. # of waivers </a:t>
                      </a:r>
                      <a:r>
                        <a:rPr lang="en" sz="1600" i="1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not </a:t>
                      </a: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 use; data privacy makes measuring need tricky)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waivers: [nothing yet]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41C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assessing need: census tract data about insurance, transportation, etc.?</a:t>
                      </a:r>
                      <a:endParaRPr sz="1600">
                        <a:solidFill>
                          <a:srgbClr val="00041C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4655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Set up </a:t>
                      </a:r>
                      <a:r>
                        <a:rPr lang="en" sz="16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easy ways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 providers / programs (&amp; volunteers?) to </a:t>
                      </a:r>
                      <a:r>
                        <a:rPr lang="en" sz="16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update waiver data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regularly. </a:t>
                      </a:r>
                      <a:endParaRPr sz="16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Analyze census data?</a:t>
                      </a:r>
                      <a:endParaRPr sz="16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65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2792</Words>
  <Application>Microsoft Office PowerPoint</Application>
  <PresentationFormat>On-screen Show (16:9)</PresentationFormat>
  <Paragraphs>283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Titillium Web</vt:lpstr>
      <vt:lpstr>Georgia</vt:lpstr>
      <vt:lpstr>Arial</vt:lpstr>
      <vt:lpstr>Titillium Web SemiBold</vt:lpstr>
      <vt:lpstr>Titillium Web ExtraLight</vt:lpstr>
      <vt:lpstr>Titillium Web Light</vt:lpstr>
      <vt:lpstr>Thaliard template</vt:lpstr>
      <vt:lpstr>PowerPoint Presentation</vt:lpstr>
      <vt:lpstr>MATchmaker  Mapping buprenorphine access &amp; need</vt:lpstr>
      <vt:lpstr>Research Question</vt:lpstr>
      <vt:lpstr>What interested us? </vt:lpstr>
      <vt:lpstr>Presentation Goal</vt:lpstr>
      <vt:lpstr>Who needs MATchmaking?</vt:lpstr>
      <vt:lpstr>PowerPoint Presentation</vt:lpstr>
      <vt:lpstr>PowerPoint Presentation</vt:lpstr>
      <vt:lpstr>PowerPoint Presentation</vt:lpstr>
      <vt:lpstr>Data</vt:lpstr>
      <vt:lpstr>Data Challenge: </vt:lpstr>
      <vt:lpstr>Data Challenge:</vt:lpstr>
      <vt:lpstr>Data Challenge:</vt:lpstr>
      <vt:lpstr>PowerPoint Presentation</vt:lpstr>
      <vt:lpstr>Current Solution:</vt:lpstr>
      <vt:lpstr>Visualizing need by census tract</vt:lpstr>
      <vt:lpstr>Visualizing need by census tract</vt:lpstr>
      <vt:lpstr>Philadelphia “Treatment Availability Database”</vt:lpstr>
      <vt:lpstr>Demo: Visualizing access</vt:lpstr>
      <vt:lpstr>PowerPoint Presentation</vt:lpstr>
      <vt:lpstr>How can we use this?</vt:lpstr>
      <vt:lpstr>Future Projects</vt:lpstr>
      <vt:lpstr>Future Projects</vt:lpstr>
      <vt:lpstr>Assessing Need? – Health Insurance</vt:lpstr>
      <vt:lpstr>Assessing Need? – Means of Transportation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Josephine Dru</cp:lastModifiedBy>
  <cp:revision>1</cp:revision>
  <dcterms:modified xsi:type="dcterms:W3CDTF">2020-04-22T04:43:16Z</dcterms:modified>
</cp:coreProperties>
</file>